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6"/>
  </p:notesMasterIdLst>
  <p:handoutMasterIdLst>
    <p:handoutMasterId r:id="rId37"/>
  </p:handoutMasterIdLst>
  <p:sldIdLst>
    <p:sldId id="256" r:id="rId2"/>
    <p:sldId id="278" r:id="rId3"/>
    <p:sldId id="287" r:id="rId4"/>
    <p:sldId id="308" r:id="rId5"/>
    <p:sldId id="294" r:id="rId6"/>
    <p:sldId id="279" r:id="rId7"/>
    <p:sldId id="309" r:id="rId8"/>
    <p:sldId id="307" r:id="rId9"/>
    <p:sldId id="293" r:id="rId10"/>
    <p:sldId id="295" r:id="rId11"/>
    <p:sldId id="310" r:id="rId12"/>
    <p:sldId id="297" r:id="rId13"/>
    <p:sldId id="311" r:id="rId14"/>
    <p:sldId id="266" r:id="rId15"/>
    <p:sldId id="286" r:id="rId16"/>
    <p:sldId id="283" r:id="rId17"/>
    <p:sldId id="268" r:id="rId18"/>
    <p:sldId id="269" r:id="rId19"/>
    <p:sldId id="275" r:id="rId20"/>
    <p:sldId id="270" r:id="rId21"/>
    <p:sldId id="291" r:id="rId22"/>
    <p:sldId id="304" r:id="rId23"/>
    <p:sldId id="312" r:id="rId24"/>
    <p:sldId id="298" r:id="rId25"/>
    <p:sldId id="299" r:id="rId26"/>
    <p:sldId id="300" r:id="rId27"/>
    <p:sldId id="302" r:id="rId28"/>
    <p:sldId id="303" r:id="rId29"/>
    <p:sldId id="305" r:id="rId30"/>
    <p:sldId id="306" r:id="rId31"/>
    <p:sldId id="316" r:id="rId32"/>
    <p:sldId id="319" r:id="rId33"/>
    <p:sldId id="273" r:id="rId34"/>
    <p:sldId id="320" r:id="rId35"/>
  </p:sldIdLst>
  <p:sldSz cx="9144000" cy="6858000" type="screen4x3"/>
  <p:notesSz cx="6805613" cy="9939338"/>
  <p:defaultTextStyle>
    <a:defPPr>
      <a:defRPr lang="en-GB"/>
    </a:defPPr>
    <a:lvl1pPr algn="l" rtl="0" eaLnBrk="0" fontAlgn="base" hangingPunct="0">
      <a:spcBef>
        <a:spcPct val="0"/>
      </a:spcBef>
      <a:spcAft>
        <a:spcPct val="0"/>
      </a:spcAft>
      <a:defRPr sz="2400" kern="1200">
        <a:solidFill>
          <a:schemeClr val="tx1"/>
        </a:solidFill>
        <a:latin typeface="Arial" charset="0"/>
        <a:ea typeface="ＭＳ Ｐゴシック" pitchFamily="-16"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16"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16"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16"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16" charset="-128"/>
        <a:cs typeface="+mn-cs"/>
      </a:defRPr>
    </a:lvl5pPr>
    <a:lvl6pPr marL="2286000" algn="l" defTabSz="914400" rtl="0" eaLnBrk="1" latinLnBrk="0" hangingPunct="1">
      <a:defRPr sz="2400" kern="1200">
        <a:solidFill>
          <a:schemeClr val="tx1"/>
        </a:solidFill>
        <a:latin typeface="Arial" charset="0"/>
        <a:ea typeface="ＭＳ Ｐゴシック" pitchFamily="-16" charset="-128"/>
        <a:cs typeface="+mn-cs"/>
      </a:defRPr>
    </a:lvl6pPr>
    <a:lvl7pPr marL="2743200" algn="l" defTabSz="914400" rtl="0" eaLnBrk="1" latinLnBrk="0" hangingPunct="1">
      <a:defRPr sz="2400" kern="1200">
        <a:solidFill>
          <a:schemeClr val="tx1"/>
        </a:solidFill>
        <a:latin typeface="Arial" charset="0"/>
        <a:ea typeface="ＭＳ Ｐゴシック" pitchFamily="-16" charset="-128"/>
        <a:cs typeface="+mn-cs"/>
      </a:defRPr>
    </a:lvl7pPr>
    <a:lvl8pPr marL="3200400" algn="l" defTabSz="914400" rtl="0" eaLnBrk="1" latinLnBrk="0" hangingPunct="1">
      <a:defRPr sz="2400" kern="1200">
        <a:solidFill>
          <a:schemeClr val="tx1"/>
        </a:solidFill>
        <a:latin typeface="Arial" charset="0"/>
        <a:ea typeface="ＭＳ Ｐゴシック" pitchFamily="-16" charset="-128"/>
        <a:cs typeface="+mn-cs"/>
      </a:defRPr>
    </a:lvl8pPr>
    <a:lvl9pPr marL="3657600" algn="l" defTabSz="914400" rtl="0" eaLnBrk="1" latinLnBrk="0" hangingPunct="1">
      <a:defRPr sz="2400" kern="1200">
        <a:solidFill>
          <a:schemeClr val="tx1"/>
        </a:solidFill>
        <a:latin typeface="Arial" charset="0"/>
        <a:ea typeface="ＭＳ Ｐゴシック" pitchFamily="-16"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730"/>
    <a:srgbClr val="CCFFCC"/>
    <a:srgbClr val="FF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7" autoAdjust="0"/>
    <p:restoredTop sz="94612" autoAdjust="0"/>
  </p:normalViewPr>
  <p:slideViewPr>
    <p:cSldViewPr>
      <p:cViewPr>
        <p:scale>
          <a:sx n="78" d="100"/>
          <a:sy n="78" d="100"/>
        </p:scale>
        <p:origin x="-1938" y="-6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1" d="100"/>
          <a:sy n="81" d="100"/>
        </p:scale>
        <p:origin x="-2040" y="-84"/>
      </p:cViewPr>
      <p:guideLst>
        <p:guide orient="horz" pos="3131"/>
        <p:guide pos="2144"/>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49099" cy="49730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ＭＳ Ｐゴシック" pitchFamily="34" charset="-128"/>
              </a:defRPr>
            </a:lvl1pPr>
          </a:lstStyle>
          <a:p>
            <a:pPr>
              <a:defRPr/>
            </a:pPr>
            <a:endParaRPr lang="en-US"/>
          </a:p>
        </p:txBody>
      </p:sp>
      <p:sp>
        <p:nvSpPr>
          <p:cNvPr id="39939" name="Rectangle 3"/>
          <p:cNvSpPr>
            <a:spLocks noGrp="1" noChangeArrowheads="1"/>
          </p:cNvSpPr>
          <p:nvPr>
            <p:ph type="dt" sz="quarter" idx="1"/>
          </p:nvPr>
        </p:nvSpPr>
        <p:spPr bwMode="auto">
          <a:xfrm>
            <a:off x="3854939" y="0"/>
            <a:ext cx="2949099" cy="49730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ＭＳ Ｐゴシック" pitchFamily="34" charset="-128"/>
              </a:defRPr>
            </a:lvl1pPr>
          </a:lstStyle>
          <a:p>
            <a:pPr>
              <a:defRPr/>
            </a:pPr>
            <a:endParaRPr lang="en-US"/>
          </a:p>
        </p:txBody>
      </p:sp>
      <p:sp>
        <p:nvSpPr>
          <p:cNvPr id="39940" name="Rectangle 4"/>
          <p:cNvSpPr>
            <a:spLocks noGrp="1" noChangeArrowheads="1"/>
          </p:cNvSpPr>
          <p:nvPr>
            <p:ph type="ftr" sz="quarter" idx="2"/>
          </p:nvPr>
        </p:nvSpPr>
        <p:spPr bwMode="auto">
          <a:xfrm>
            <a:off x="0" y="9440334"/>
            <a:ext cx="2949099" cy="49730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ＭＳ Ｐゴシック" pitchFamily="34" charset="-128"/>
              </a:defRPr>
            </a:lvl1pPr>
          </a:lstStyle>
          <a:p>
            <a:pPr>
              <a:defRPr/>
            </a:pPr>
            <a:endParaRPr lang="en-US"/>
          </a:p>
        </p:txBody>
      </p:sp>
      <p:sp>
        <p:nvSpPr>
          <p:cNvPr id="39941" name="Rectangle 5"/>
          <p:cNvSpPr>
            <a:spLocks noGrp="1" noChangeArrowheads="1"/>
          </p:cNvSpPr>
          <p:nvPr>
            <p:ph type="sldNum" sz="quarter" idx="3"/>
          </p:nvPr>
        </p:nvSpPr>
        <p:spPr bwMode="auto">
          <a:xfrm>
            <a:off x="3854939" y="9440334"/>
            <a:ext cx="2949099" cy="49730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ＭＳ Ｐゴシック" pitchFamily="34" charset="-128"/>
              </a:defRPr>
            </a:lvl1pPr>
          </a:lstStyle>
          <a:p>
            <a:pPr>
              <a:defRPr/>
            </a:pPr>
            <a:fld id="{68069480-48CE-4017-8119-E8A2966C7778}" type="slidenum">
              <a:rPr lang="en-GB"/>
              <a:pPr>
                <a:defRPr/>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49099" cy="49730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ea typeface="ＭＳ Ｐゴシック" pitchFamily="34" charset="-128"/>
              </a:defRPr>
            </a:lvl1pPr>
          </a:lstStyle>
          <a:p>
            <a:pPr>
              <a:defRPr/>
            </a:pPr>
            <a:endParaRPr lang="en-US"/>
          </a:p>
        </p:txBody>
      </p:sp>
      <p:sp>
        <p:nvSpPr>
          <p:cNvPr id="5123" name="Rectangle 3"/>
          <p:cNvSpPr>
            <a:spLocks noGrp="1" noChangeArrowheads="1"/>
          </p:cNvSpPr>
          <p:nvPr>
            <p:ph type="dt" idx="1"/>
          </p:nvPr>
        </p:nvSpPr>
        <p:spPr bwMode="auto">
          <a:xfrm>
            <a:off x="3856514" y="0"/>
            <a:ext cx="2949099" cy="49730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ea typeface="ＭＳ Ｐゴシック" pitchFamily="34" charset="-128"/>
              </a:defRPr>
            </a:lvl1pPr>
          </a:lstStyle>
          <a:p>
            <a:pPr>
              <a:defRPr/>
            </a:pPr>
            <a:endParaRPr lang="en-US"/>
          </a:p>
        </p:txBody>
      </p:sp>
      <p:sp>
        <p:nvSpPr>
          <p:cNvPr id="23556" name="Rectangle 4"/>
          <p:cNvSpPr>
            <a:spLocks noGrp="1" noRot="1" noChangeAspect="1" noChangeArrowheads="1" noTextEdit="1"/>
          </p:cNvSpPr>
          <p:nvPr>
            <p:ph type="sldImg" idx="2"/>
          </p:nvPr>
        </p:nvSpPr>
        <p:spPr bwMode="auto">
          <a:xfrm>
            <a:off x="920750" y="746125"/>
            <a:ext cx="4967288" cy="3725863"/>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07415" y="4721865"/>
            <a:ext cx="4990783" cy="447066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5126" name="Rectangle 6"/>
          <p:cNvSpPr>
            <a:spLocks noGrp="1" noChangeArrowheads="1"/>
          </p:cNvSpPr>
          <p:nvPr>
            <p:ph type="ftr" sz="quarter" idx="4"/>
          </p:nvPr>
        </p:nvSpPr>
        <p:spPr bwMode="auto">
          <a:xfrm>
            <a:off x="0" y="9442033"/>
            <a:ext cx="2949099" cy="497306"/>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ea typeface="ＭＳ Ｐゴシック" pitchFamily="34" charset="-128"/>
              </a:defRPr>
            </a:lvl1pPr>
          </a:lstStyle>
          <a:p>
            <a:pPr>
              <a:defRPr/>
            </a:pPr>
            <a:endParaRPr lang="en-US"/>
          </a:p>
        </p:txBody>
      </p:sp>
      <p:sp>
        <p:nvSpPr>
          <p:cNvPr id="5127" name="Rectangle 7"/>
          <p:cNvSpPr>
            <a:spLocks noGrp="1" noChangeArrowheads="1"/>
          </p:cNvSpPr>
          <p:nvPr>
            <p:ph type="sldNum" sz="quarter" idx="5"/>
          </p:nvPr>
        </p:nvSpPr>
        <p:spPr bwMode="auto">
          <a:xfrm>
            <a:off x="3856514" y="9442033"/>
            <a:ext cx="2949099" cy="497306"/>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ea typeface="ＭＳ Ｐゴシック" pitchFamily="34" charset="-128"/>
              </a:defRPr>
            </a:lvl1pPr>
          </a:lstStyle>
          <a:p>
            <a:pPr>
              <a:defRPr/>
            </a:pPr>
            <a:fld id="{B2C7FB41-096C-4E3D-ABCB-5831EEBDBADD}"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066CF314-7E79-4274-AF10-6969FF5334FE}" type="slidenum">
              <a:rPr lang="en-GB" smtClean="0">
                <a:ea typeface="ＭＳ Ｐゴシック" pitchFamily="-16" charset="-128"/>
              </a:rPr>
              <a:pPr/>
              <a:t>1</a:t>
            </a:fld>
            <a:endParaRPr lang="en-GB" smtClean="0">
              <a:ea typeface="ＭＳ Ｐゴシック" pitchFamily="-16" charset="-128"/>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r>
              <a:rPr lang="en-GB" sz="1300" dirty="0" smtClean="0">
                <a:solidFill>
                  <a:srgbClr val="004730"/>
                </a:solidFill>
                <a:ea typeface="ＭＳ Ｐゴシック" pitchFamily="-16" charset="-128"/>
              </a:rPr>
              <a:t>Kia</a:t>
            </a:r>
            <a:r>
              <a:rPr lang="en-GB" sz="1300" baseline="0" dirty="0" smtClean="0">
                <a:solidFill>
                  <a:srgbClr val="004730"/>
                </a:solidFill>
                <a:ea typeface="ＭＳ Ｐゴシック" pitchFamily="-16" charset="-128"/>
              </a:rPr>
              <a:t> ora / Greetings</a:t>
            </a:r>
          </a:p>
          <a:p>
            <a:pPr eaLnBrk="1" hangingPunct="1"/>
            <a:r>
              <a:rPr lang="en-GB" sz="1300" baseline="0" dirty="0" smtClean="0">
                <a:solidFill>
                  <a:srgbClr val="004730"/>
                </a:solidFill>
                <a:ea typeface="ＭＳ Ｐゴシック" pitchFamily="-16" charset="-128"/>
              </a:rPr>
              <a:t>Mihimihi</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Many t</a:t>
            </a:r>
            <a:r>
              <a:rPr lang="en-NZ" dirty="0" err="1" smtClean="0"/>
              <a:t>eachers</a:t>
            </a:r>
            <a:r>
              <a:rPr lang="en-NZ" dirty="0" smtClean="0"/>
              <a:t> talked about personal learning in relation to </a:t>
            </a:r>
            <a:r>
              <a:rPr lang="en-NZ" dirty="0" err="1" smtClean="0"/>
              <a:t>Māori</a:t>
            </a:r>
            <a:r>
              <a:rPr lang="en-NZ" dirty="0" smtClean="0"/>
              <a:t> concepts like </a:t>
            </a:r>
            <a:r>
              <a:rPr lang="en-NZ" dirty="0" err="1" smtClean="0"/>
              <a:t>mana</a:t>
            </a:r>
            <a:r>
              <a:rPr lang="en-NZ" dirty="0" smtClean="0"/>
              <a:t> (status) and </a:t>
            </a:r>
            <a:r>
              <a:rPr lang="en-NZ" dirty="0" err="1" smtClean="0"/>
              <a:t>manākitanga</a:t>
            </a:r>
            <a:r>
              <a:rPr lang="en-NZ" dirty="0" smtClean="0"/>
              <a:t> (demonstrating care) and their relevance to engaging in learning conversations within the classroom. Teachers emphasized the importance of valuing, respecting, including, and caring about </a:t>
            </a:r>
            <a:r>
              <a:rPr lang="en-NZ" dirty="0" err="1" smtClean="0"/>
              <a:t>Māori</a:t>
            </a:r>
            <a:r>
              <a:rPr lang="en-NZ" dirty="0" smtClean="0"/>
              <a:t> culture, demonstrated by correct pronunciation of </a:t>
            </a:r>
            <a:r>
              <a:rPr lang="en-NZ" dirty="0" err="1" smtClean="0"/>
              <a:t>Māori</a:t>
            </a:r>
            <a:r>
              <a:rPr lang="en-NZ" dirty="0" smtClean="0"/>
              <a:t> names and words as well as learning about local cultural protocols and activities. </a:t>
            </a:r>
          </a:p>
          <a:p>
            <a:r>
              <a:rPr lang="en-US" dirty="0" smtClean="0"/>
              <a:t>Teachers</a:t>
            </a:r>
            <a:r>
              <a:rPr lang="en-US" baseline="0" dirty="0" smtClean="0"/>
              <a:t> talked about learning to engage in new conversations with their Maori students to gain important knowledge  of their lives outside of the classroom.</a:t>
            </a:r>
            <a:r>
              <a:rPr lang="en-US" dirty="0" smtClean="0"/>
              <a:t> Many believed a significant change in their own practice had been their repositioning, co-construction and power-sharing with students which had also enabled them to ‘care for students as culturally located individuals’. This was how they demonstrated they valued, respected and included </a:t>
            </a:r>
            <a:r>
              <a:rPr lang="en-US" dirty="0" err="1" smtClean="0"/>
              <a:t>Māori</a:t>
            </a:r>
            <a:r>
              <a:rPr lang="en-US" dirty="0" smtClean="0"/>
              <a:t> student perspectives, knowledge and voice. It also demonstrated a respect for students as contributing to knowledge building in the classroom (reciprocal learning – </a:t>
            </a:r>
            <a:r>
              <a:rPr lang="en-US" dirty="0" err="1" smtClean="0"/>
              <a:t>Ako</a:t>
            </a:r>
            <a:r>
              <a:rPr lang="en-US" dirty="0" smtClean="0"/>
              <a:t>). </a:t>
            </a:r>
            <a:r>
              <a:rPr lang="en-NZ" dirty="0" smtClean="0"/>
              <a:t>T</a:t>
            </a:r>
            <a:r>
              <a:rPr lang="en-US" dirty="0" err="1" smtClean="0"/>
              <a:t>eachers</a:t>
            </a:r>
            <a:r>
              <a:rPr lang="en-US" dirty="0" smtClean="0"/>
              <a:t> talked about experimenting with </a:t>
            </a:r>
            <a:r>
              <a:rPr lang="en-NZ" dirty="0" smtClean="0"/>
              <a:t>negotiation and co-construction of learning and behaviour strategies, whereby student voice was welcomed and acknowledged.  Such approaches were considered important in developing more discursive teaching approaches, necessary to enhance student motivation, engagement and achievement.</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2C7FB41-096C-4E3D-ABCB-5831EEBDBADD}" type="slidenum">
              <a:rPr lang="en-GB" smtClean="0"/>
              <a:pPr>
                <a:defRPr/>
              </a:pPr>
              <a:t>19</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Questioning of existing  teacher beliefs and the development of new understandings was a common theme within the teacher interview data.</a:t>
            </a:r>
          </a:p>
          <a:p>
            <a:r>
              <a:rPr lang="en-NZ" dirty="0" smtClean="0"/>
              <a:t>Teachers were challenged to think about their positions within classrooms and the types of learning relationships  and classroom climates conducive to learning. Reciprocity, with teachers sharing their own lives and interests, was considered important in establishing positive trusting relationships in the classroom, according to several teachers. Again this was viewed as a form of teacher repositioning--as moving away from </a:t>
            </a:r>
            <a:r>
              <a:rPr lang="en-NZ" i="1" dirty="0" smtClean="0"/>
              <a:t>‘the traditional teacher who did not smile until Easter’</a:t>
            </a:r>
            <a:r>
              <a:rPr lang="en-NZ" dirty="0" smtClean="0"/>
              <a:t>. In this way students could also reciprocate by letting the teacher know move about their lives and interests outside of the classroom. This was considered useful knowledge in creating learning activities that were relevant and engaging to </a:t>
            </a:r>
            <a:r>
              <a:rPr lang="en-NZ" dirty="0" err="1" smtClean="0"/>
              <a:t>Māori</a:t>
            </a:r>
            <a:r>
              <a:rPr lang="en-NZ" dirty="0" smtClean="0"/>
              <a:t> students.</a:t>
            </a:r>
          </a:p>
          <a:p>
            <a:r>
              <a:rPr lang="en-NZ" dirty="0" smtClean="0"/>
              <a:t>Teachers emphasized the importance of examining common, beliefs and assumptions within collaborative contexts if the goal was to improve practice and outcomes for Maori students.</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2C7FB41-096C-4E3D-ABCB-5831EEBDBADD}" type="slidenum">
              <a:rPr lang="en-GB" smtClean="0"/>
              <a:pPr>
                <a:defRPr/>
              </a:pPr>
              <a:t>20</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066CF314-7E79-4274-AF10-6969FF5334FE}" type="slidenum">
              <a:rPr lang="en-GB" smtClean="0">
                <a:ea typeface="ＭＳ Ｐゴシック" pitchFamily="-16" charset="-128"/>
              </a:rPr>
              <a:pPr/>
              <a:t>32</a:t>
            </a:fld>
            <a:endParaRPr lang="en-GB" smtClean="0">
              <a:ea typeface="ＭＳ Ｐゴシック" pitchFamily="-16" charset="-128"/>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r>
              <a:rPr lang="en-GB" sz="1300" dirty="0" smtClean="0">
                <a:solidFill>
                  <a:srgbClr val="004730"/>
                </a:solidFill>
                <a:ea typeface="ＭＳ Ｐゴシック" pitchFamily="-16" charset="-128"/>
              </a:rPr>
              <a:t>Kia</a:t>
            </a:r>
            <a:r>
              <a:rPr lang="en-GB" sz="1300" baseline="0" dirty="0" smtClean="0">
                <a:solidFill>
                  <a:srgbClr val="004730"/>
                </a:solidFill>
                <a:ea typeface="ＭＳ Ｐゴシック" pitchFamily="-16" charset="-128"/>
              </a:rPr>
              <a:t> ora / Greetings</a:t>
            </a:r>
          </a:p>
          <a:p>
            <a:pPr eaLnBrk="1" hangingPunct="1"/>
            <a:r>
              <a:rPr lang="en-GB" sz="1300" baseline="0" dirty="0" smtClean="0">
                <a:solidFill>
                  <a:srgbClr val="004730"/>
                </a:solidFill>
                <a:ea typeface="ＭＳ Ｐゴシック" pitchFamily="-16" charset="-128"/>
              </a:rPr>
              <a:t>Mihimihi</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2C7FB41-096C-4E3D-ABCB-5831EEBDBADD}" type="slidenum">
              <a:rPr lang="en-GB" smtClean="0"/>
              <a:pPr>
                <a:defRPr/>
              </a:pPr>
              <a:t>33</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2C7FB41-096C-4E3D-ABCB-5831EEBDBADD}" type="slidenum">
              <a:rPr lang="en-GB" smtClean="0"/>
              <a:pPr>
                <a:defRPr/>
              </a:pPr>
              <a:t>2</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Since the early 1800s,</a:t>
            </a:r>
            <a:r>
              <a:rPr lang="en-US" baseline="0" dirty="0" smtClean="0"/>
              <a:t> Maori have been subjected to European colonization. Although the Treaty of Waitangi was signed in 1840 and promised protection of Maori knowledge systems, participation in governance and protection of tribal rights ,this has not been reflected in practice. </a:t>
            </a:r>
          </a:p>
          <a:p>
            <a:endParaRPr lang="en-US" baseline="0" dirty="0" smtClean="0"/>
          </a:p>
          <a:p>
            <a:r>
              <a:rPr lang="en-US" baseline="0" dirty="0" smtClean="0"/>
              <a:t>Schooling and education, being sites for the production and reproduction of dominant western knowledge, are associated with a societal context of unequal power and social relations. A resurgence of Maori knowledge, language and culture in the 1980s led to the development of alternative education movements such as </a:t>
            </a:r>
            <a:r>
              <a:rPr lang="en-US" baseline="0" dirty="0" err="1" smtClean="0"/>
              <a:t>Kohanga</a:t>
            </a:r>
            <a:r>
              <a:rPr lang="en-US" baseline="0" dirty="0" smtClean="0"/>
              <a:t> reo (Early childhood language nests), Kura </a:t>
            </a:r>
            <a:r>
              <a:rPr lang="en-US" baseline="0" dirty="0" err="1" smtClean="0"/>
              <a:t>Kaupapa</a:t>
            </a:r>
            <a:r>
              <a:rPr lang="en-US" baseline="0" dirty="0" smtClean="0"/>
              <a:t> Maori (Elementary school) and </a:t>
            </a:r>
            <a:r>
              <a:rPr lang="en-US" baseline="0" dirty="0" err="1" smtClean="0"/>
              <a:t>wharekura</a:t>
            </a:r>
            <a:r>
              <a:rPr lang="en-US" baseline="0" dirty="0" smtClean="0"/>
              <a:t> (secondary school). These are all Maori immersion school programs where the language of instruction is </a:t>
            </a:r>
            <a:r>
              <a:rPr lang="en-US" baseline="0" dirty="0" err="1" smtClean="0"/>
              <a:t>te</a:t>
            </a:r>
            <a:r>
              <a:rPr lang="en-US" baseline="0" dirty="0" smtClean="0"/>
              <a:t> reo Maori. </a:t>
            </a:r>
          </a:p>
          <a:p>
            <a:endParaRPr lang="en-US" baseline="0" dirty="0" smtClean="0"/>
          </a:p>
          <a:p>
            <a:r>
              <a:rPr lang="en-US" baseline="0" dirty="0" smtClean="0"/>
              <a:t>However, the majority of Maori students (about 80%)  attend mainstream schools which continue to be dominated by systems and structures more aligned with New Zealand’s British colonial history than with contemporary indigenous Maori </a:t>
            </a:r>
            <a:r>
              <a:rPr lang="en-US" dirty="0" smtClean="0"/>
              <a:t>culture or Pacific societies. </a:t>
            </a:r>
          </a:p>
          <a:p>
            <a:r>
              <a:rPr lang="en-NZ" sz="1200" kern="1200" dirty="0" smtClean="0">
                <a:solidFill>
                  <a:schemeClr val="tx1"/>
                </a:solidFill>
                <a:latin typeface="Arial" charset="0"/>
                <a:ea typeface="ＭＳ Ｐゴシック" pitchFamily="34" charset="-128"/>
                <a:cs typeface="+mn-cs"/>
              </a:rPr>
              <a:t>Educational policies and practices were designed to colonise and assimilate </a:t>
            </a:r>
            <a:r>
              <a:rPr lang="en-NZ" sz="1200" kern="1200" dirty="0" err="1" smtClean="0">
                <a:solidFill>
                  <a:schemeClr val="tx1"/>
                </a:solidFill>
                <a:latin typeface="Arial" charset="0"/>
                <a:ea typeface="ＭＳ Ｐゴシック" pitchFamily="34" charset="-128"/>
                <a:cs typeface="+mn-cs"/>
              </a:rPr>
              <a:t>Māori</a:t>
            </a:r>
            <a:r>
              <a:rPr lang="en-NZ" sz="1200" kern="1200" dirty="0" smtClean="0">
                <a:solidFill>
                  <a:schemeClr val="tx1"/>
                </a:solidFill>
                <a:latin typeface="Arial" charset="0"/>
                <a:ea typeface="ＭＳ Ｐゴシック" pitchFamily="34" charset="-128"/>
                <a:cs typeface="+mn-cs"/>
              </a:rPr>
              <a:t> students into the dominant culture by eliminating language and cultural differences</a:t>
            </a:r>
            <a:r>
              <a:rPr lang="en-GB" sz="1200" kern="1200" dirty="0" smtClean="0">
                <a:solidFill>
                  <a:schemeClr val="tx1"/>
                </a:solidFill>
                <a:latin typeface="Arial" charset="0"/>
                <a:ea typeface="ＭＳ Ｐゴシック" pitchFamily="34" charset="-128"/>
                <a:cs typeface="+mn-cs"/>
              </a:rPr>
              <a:t>. </a:t>
            </a:r>
            <a:r>
              <a:rPr lang="en-NZ" sz="1200" kern="1200" dirty="0" smtClean="0">
                <a:solidFill>
                  <a:schemeClr val="tx1"/>
                </a:solidFill>
                <a:latin typeface="Arial" charset="0"/>
                <a:ea typeface="ＭＳ Ｐゴシック" pitchFamily="34" charset="-128"/>
                <a:cs typeface="+mn-cs"/>
              </a:rPr>
              <a:t>Schools remain responsive to the cultural capital of the dominant group (</a:t>
            </a:r>
            <a:r>
              <a:rPr lang="en-NZ" sz="1200" kern="1200" dirty="0" err="1" smtClean="0">
                <a:solidFill>
                  <a:schemeClr val="tx1"/>
                </a:solidFill>
                <a:latin typeface="Arial" charset="0"/>
                <a:ea typeface="ＭＳ Ｐゴシック" pitchFamily="34" charset="-128"/>
                <a:cs typeface="+mn-cs"/>
              </a:rPr>
              <a:t>Pakeha</a:t>
            </a:r>
            <a:r>
              <a:rPr lang="en-NZ" sz="1200" kern="1200" dirty="0" smtClean="0">
                <a:solidFill>
                  <a:schemeClr val="tx1"/>
                </a:solidFill>
                <a:latin typeface="Arial" charset="0"/>
                <a:ea typeface="ＭＳ Ｐゴシック" pitchFamily="34" charset="-128"/>
                <a:cs typeface="+mn-cs"/>
              </a:rPr>
              <a:t> White New Zealanders) and there is a reluctance to address individual and institutional racism that marginalises Maori history, knowledge and custom. </a:t>
            </a:r>
            <a:endParaRPr lang="en-US" dirty="0"/>
          </a:p>
        </p:txBody>
      </p:sp>
      <p:sp>
        <p:nvSpPr>
          <p:cNvPr id="4" name="Slide Number Placeholder 3"/>
          <p:cNvSpPr>
            <a:spLocks noGrp="1"/>
          </p:cNvSpPr>
          <p:nvPr>
            <p:ph type="sldNum" sz="quarter" idx="10"/>
          </p:nvPr>
        </p:nvSpPr>
        <p:spPr/>
        <p:txBody>
          <a:bodyPr/>
          <a:lstStyle/>
          <a:p>
            <a:pPr>
              <a:defRPr/>
            </a:pPr>
            <a:fld id="{B2C7FB41-096C-4E3D-ABCB-5831EEBDBADD}" type="slidenum">
              <a:rPr lang="en-GB" smtClean="0"/>
              <a:pPr>
                <a:defRPr/>
              </a:pPr>
              <a:t>6</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Since the early 1800s,</a:t>
            </a:r>
            <a:r>
              <a:rPr lang="en-US" baseline="0" dirty="0" smtClean="0"/>
              <a:t> Maori have been subjected to European colonization. Although the Treaty of Waitangi was signed in 1840 and promised protection of Maori knowledge systems, participation in governance and protection of tribal rights ,this has not been reflected in practice. </a:t>
            </a:r>
          </a:p>
          <a:p>
            <a:endParaRPr lang="en-US" baseline="0" dirty="0" smtClean="0"/>
          </a:p>
          <a:p>
            <a:r>
              <a:rPr lang="en-US" baseline="0" dirty="0" smtClean="0"/>
              <a:t>Schooling and education, being sites for the production and reproduction of dominant western knowledge, are associated with a societal context of unequal power and social relations. A resurgence of Maori knowledge, language and culture in the 1980s led to the development of alternative education movements such as </a:t>
            </a:r>
            <a:r>
              <a:rPr lang="en-US" baseline="0" dirty="0" err="1" smtClean="0"/>
              <a:t>Kohanga</a:t>
            </a:r>
            <a:r>
              <a:rPr lang="en-US" baseline="0" dirty="0" smtClean="0"/>
              <a:t> reo (Early childhood language nests), Kura </a:t>
            </a:r>
            <a:r>
              <a:rPr lang="en-US" baseline="0" dirty="0" err="1" smtClean="0"/>
              <a:t>Kaupapa</a:t>
            </a:r>
            <a:r>
              <a:rPr lang="en-US" baseline="0" dirty="0" smtClean="0"/>
              <a:t> Maori (Elementary school) and </a:t>
            </a:r>
            <a:r>
              <a:rPr lang="en-US" baseline="0" dirty="0" err="1" smtClean="0"/>
              <a:t>wharekura</a:t>
            </a:r>
            <a:r>
              <a:rPr lang="en-US" baseline="0" dirty="0" smtClean="0"/>
              <a:t> (secondary school). These are all Maori immersion school programs where the language of instruction is </a:t>
            </a:r>
            <a:r>
              <a:rPr lang="en-US" baseline="0" dirty="0" err="1" smtClean="0"/>
              <a:t>te</a:t>
            </a:r>
            <a:r>
              <a:rPr lang="en-US" baseline="0" dirty="0" smtClean="0"/>
              <a:t> reo Maori. </a:t>
            </a:r>
          </a:p>
          <a:p>
            <a:endParaRPr lang="en-US" baseline="0" dirty="0" smtClean="0"/>
          </a:p>
          <a:p>
            <a:r>
              <a:rPr lang="en-US" baseline="0" dirty="0" smtClean="0"/>
              <a:t>However, the majority of Maori students (about 80%)  attend mainstream schools which continue to be dominated by systems and structures more aligned with New Zealand’s British colonial history than with contemporary indigenous Maori </a:t>
            </a:r>
            <a:r>
              <a:rPr lang="en-US" dirty="0" smtClean="0"/>
              <a:t>culture or Pacific societies. </a:t>
            </a:r>
          </a:p>
          <a:p>
            <a:r>
              <a:rPr lang="en-NZ" sz="1200" kern="1200" dirty="0" smtClean="0">
                <a:solidFill>
                  <a:schemeClr val="tx1"/>
                </a:solidFill>
                <a:latin typeface="Arial" charset="0"/>
                <a:ea typeface="ＭＳ Ｐゴシック" pitchFamily="34" charset="-128"/>
                <a:cs typeface="+mn-cs"/>
              </a:rPr>
              <a:t>Educational policies and practices were designed to colonise and assimilate </a:t>
            </a:r>
            <a:r>
              <a:rPr lang="en-NZ" sz="1200" kern="1200" dirty="0" err="1" smtClean="0">
                <a:solidFill>
                  <a:schemeClr val="tx1"/>
                </a:solidFill>
                <a:latin typeface="Arial" charset="0"/>
                <a:ea typeface="ＭＳ Ｐゴシック" pitchFamily="34" charset="-128"/>
                <a:cs typeface="+mn-cs"/>
              </a:rPr>
              <a:t>Māori</a:t>
            </a:r>
            <a:r>
              <a:rPr lang="en-NZ" sz="1200" kern="1200" dirty="0" smtClean="0">
                <a:solidFill>
                  <a:schemeClr val="tx1"/>
                </a:solidFill>
                <a:latin typeface="Arial" charset="0"/>
                <a:ea typeface="ＭＳ Ｐゴシック" pitchFamily="34" charset="-128"/>
                <a:cs typeface="+mn-cs"/>
              </a:rPr>
              <a:t> students into the dominant culture by eliminating language and cultural differences</a:t>
            </a:r>
            <a:r>
              <a:rPr lang="en-GB" sz="1200" kern="1200" dirty="0" smtClean="0">
                <a:solidFill>
                  <a:schemeClr val="tx1"/>
                </a:solidFill>
                <a:latin typeface="Arial" charset="0"/>
                <a:ea typeface="ＭＳ Ｐゴシック" pitchFamily="34" charset="-128"/>
                <a:cs typeface="+mn-cs"/>
              </a:rPr>
              <a:t>. </a:t>
            </a:r>
            <a:r>
              <a:rPr lang="en-NZ" sz="1200" kern="1200" dirty="0" smtClean="0">
                <a:solidFill>
                  <a:schemeClr val="tx1"/>
                </a:solidFill>
                <a:latin typeface="Arial" charset="0"/>
                <a:ea typeface="ＭＳ Ｐゴシック" pitchFamily="34" charset="-128"/>
                <a:cs typeface="+mn-cs"/>
              </a:rPr>
              <a:t>Schools remain responsive to the cultural capital of the dominant group (</a:t>
            </a:r>
            <a:r>
              <a:rPr lang="en-NZ" sz="1200" kern="1200" dirty="0" err="1" smtClean="0">
                <a:solidFill>
                  <a:schemeClr val="tx1"/>
                </a:solidFill>
                <a:latin typeface="Arial" charset="0"/>
                <a:ea typeface="ＭＳ Ｐゴシック" pitchFamily="34" charset="-128"/>
                <a:cs typeface="+mn-cs"/>
              </a:rPr>
              <a:t>Pakeha</a:t>
            </a:r>
            <a:r>
              <a:rPr lang="en-NZ" sz="1200" kern="1200" dirty="0" smtClean="0">
                <a:solidFill>
                  <a:schemeClr val="tx1"/>
                </a:solidFill>
                <a:latin typeface="Arial" charset="0"/>
                <a:ea typeface="ＭＳ Ｐゴシック" pitchFamily="34" charset="-128"/>
                <a:cs typeface="+mn-cs"/>
              </a:rPr>
              <a:t> White New Zealanders) and there is a reluctance to address individual and institutional racism that marginalises Maori history, knowledge and custom. </a:t>
            </a:r>
            <a:endParaRPr lang="en-US" dirty="0"/>
          </a:p>
        </p:txBody>
      </p:sp>
      <p:sp>
        <p:nvSpPr>
          <p:cNvPr id="4" name="Slide Number Placeholder 3"/>
          <p:cNvSpPr>
            <a:spLocks noGrp="1"/>
          </p:cNvSpPr>
          <p:nvPr>
            <p:ph type="sldNum" sz="quarter" idx="10"/>
          </p:nvPr>
        </p:nvSpPr>
        <p:spPr/>
        <p:txBody>
          <a:bodyPr/>
          <a:lstStyle/>
          <a:p>
            <a:pPr>
              <a:defRPr/>
            </a:pPr>
            <a:fld id="{B2C7FB41-096C-4E3D-ABCB-5831EEBDBADD}" type="slidenum">
              <a:rPr lang="en-GB" smtClean="0"/>
              <a:pPr>
                <a:defRPr/>
              </a:pPr>
              <a:t>12</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2313" y="349250"/>
            <a:ext cx="4967287" cy="3725863"/>
          </a:xfrm>
        </p:spPr>
      </p:sp>
      <p:sp>
        <p:nvSpPr>
          <p:cNvPr id="3" name="Notes Placeholder 2"/>
          <p:cNvSpPr>
            <a:spLocks noGrp="1"/>
          </p:cNvSpPr>
          <p:nvPr>
            <p:ph type="body" idx="1"/>
          </p:nvPr>
        </p:nvSpPr>
        <p:spPr>
          <a:xfrm>
            <a:off x="830321" y="4276778"/>
            <a:ext cx="5067877" cy="5235188"/>
          </a:xfrm>
        </p:spPr>
        <p:txBody>
          <a:bodyPr>
            <a:normAutofit lnSpcReduction="10000"/>
          </a:bodyPr>
          <a:lstStyle/>
          <a:p>
            <a:r>
              <a:rPr lang="en-US" baseline="0" dirty="0" smtClean="0"/>
              <a:t>Arguments</a:t>
            </a:r>
            <a:r>
              <a:rPr lang="en-US" dirty="0" smtClean="0"/>
              <a:t> for culturally responsive schooling practices are </a:t>
            </a:r>
            <a:r>
              <a:rPr lang="en-US" baseline="0" dirty="0" smtClean="0"/>
              <a:t>underpinned by statistics which emphasize significant and enduring disparities between student groups. In New Zealand, this disparity is most evident between </a:t>
            </a:r>
            <a:r>
              <a:rPr lang="en-US" baseline="0" dirty="0" err="1" smtClean="0"/>
              <a:t>tangata</a:t>
            </a:r>
            <a:r>
              <a:rPr lang="en-US" baseline="0" dirty="0" smtClean="0"/>
              <a:t> </a:t>
            </a:r>
            <a:r>
              <a:rPr lang="en-US" baseline="0" dirty="0" err="1" smtClean="0"/>
              <a:t>whenua</a:t>
            </a:r>
            <a:r>
              <a:rPr lang="en-US" baseline="0" dirty="0" smtClean="0"/>
              <a:t> (Indigenous Maori students) and the dominant group of </a:t>
            </a:r>
            <a:r>
              <a:rPr lang="en-US" baseline="0" dirty="0" err="1" smtClean="0"/>
              <a:t>Pakeha</a:t>
            </a:r>
            <a:r>
              <a:rPr lang="en-US" baseline="0" dirty="0" smtClean="0"/>
              <a:t> (White New Zealanders). Ministry of Education analysis demonstrates that Maori student disengagement in schools is reflected in lower educational achievement and attainment of national qualifications, higher rates for stand downs or suspensions over </a:t>
            </a:r>
            <a:r>
              <a:rPr lang="en-US" baseline="0" dirty="0" err="1" smtClean="0"/>
              <a:t>behaviour</a:t>
            </a:r>
            <a:r>
              <a:rPr lang="en-US" baseline="0" dirty="0" smtClean="0"/>
              <a:t> and greater representation in remedial education programs, as compared with the dominant </a:t>
            </a:r>
            <a:r>
              <a:rPr lang="en-US" baseline="0" dirty="0" err="1" smtClean="0"/>
              <a:t>Pakeha</a:t>
            </a:r>
            <a:r>
              <a:rPr lang="en-US" baseline="0" dirty="0" smtClean="0"/>
              <a:t> group.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 explanation of Maori student underachievement is usually framed within a cultural deficit interpretation. For example, in New Zealand the majority of school teachers and principals belong to the dominant cultural group; </a:t>
            </a:r>
            <a:r>
              <a:rPr lang="en-US" baseline="0" dirty="0" err="1" smtClean="0"/>
              <a:t>Pakeha</a:t>
            </a:r>
            <a:r>
              <a:rPr lang="en-US" baseline="0" dirty="0" smtClean="0"/>
              <a:t> / White New Zealanders. Many teacher attitudes and practices contribute to low Maori student achievement because teachers believe Maori students, their families and communities are dysfunctional and so Maori students need to be ‘fixed’ ‘cured’ or ‘isolated’. Therefore the problem of educational failure is framed as being located with perceived deficits in the child rather than in the quality of teacher – student interactions and classroom relationships. </a:t>
            </a:r>
            <a:r>
              <a:rPr lang="en-NZ" sz="1200" kern="1200" dirty="0" err="1" smtClean="0">
                <a:solidFill>
                  <a:schemeClr val="tx1"/>
                </a:solidFill>
                <a:latin typeface="Arial" charset="0"/>
                <a:ea typeface="ＭＳ Ｐゴシック" pitchFamily="34" charset="-128"/>
                <a:cs typeface="+mn-cs"/>
              </a:rPr>
              <a:t>Penetito</a:t>
            </a:r>
            <a:r>
              <a:rPr lang="en-NZ" sz="1200" kern="1200" dirty="0" smtClean="0">
                <a:solidFill>
                  <a:schemeClr val="tx1"/>
                </a:solidFill>
                <a:latin typeface="Arial" charset="0"/>
                <a:ea typeface="ＭＳ Ｐゴシック" pitchFamily="34" charset="-128"/>
                <a:cs typeface="+mn-cs"/>
              </a:rPr>
              <a:t>, (2010) argues, “that the cultural</a:t>
            </a:r>
            <a:r>
              <a:rPr lang="en-NZ" sz="1200" kern="1200" baseline="0" dirty="0" smtClean="0">
                <a:solidFill>
                  <a:schemeClr val="tx1"/>
                </a:solidFill>
                <a:latin typeface="Arial" charset="0"/>
                <a:ea typeface="ＭＳ Ｐゴシック" pitchFamily="34" charset="-128"/>
                <a:cs typeface="+mn-cs"/>
              </a:rPr>
              <a:t> deficit explanation </a:t>
            </a:r>
            <a:r>
              <a:rPr lang="en-NZ" sz="1200" kern="1200" dirty="0" smtClean="0">
                <a:solidFill>
                  <a:schemeClr val="tx1"/>
                </a:solidFill>
                <a:latin typeface="Arial" charset="0"/>
                <a:ea typeface="ＭＳ Ｐゴシック" pitchFamily="34" charset="-128"/>
                <a:cs typeface="+mn-cs"/>
              </a:rPr>
              <a:t>has been most damaging to Maori as a people has been the way in which the .... interpretation of the problem has also contributed to the general public viewing Maori education as a problem area, and Maori blaming themselves for their underachievement..” </a:t>
            </a:r>
            <a:endParaRPr lang="en-US" dirty="0" smtClean="0"/>
          </a:p>
          <a:p>
            <a:r>
              <a:rPr lang="en-US" baseline="0" dirty="0" smtClean="0"/>
              <a:t> In an attempt to redress educational inequities for Maori attending mainstream schools, New Zealand made a major investment in teacher professional development to instill culturally responsive practices that would promote educational success for Maori as Maori. </a:t>
            </a:r>
            <a:endParaRPr lang="en-US" dirty="0"/>
          </a:p>
        </p:txBody>
      </p:sp>
      <p:sp>
        <p:nvSpPr>
          <p:cNvPr id="4" name="Slide Number Placeholder 3"/>
          <p:cNvSpPr>
            <a:spLocks noGrp="1"/>
          </p:cNvSpPr>
          <p:nvPr>
            <p:ph type="sldNum" sz="quarter" idx="10"/>
          </p:nvPr>
        </p:nvSpPr>
        <p:spPr/>
        <p:txBody>
          <a:bodyPr/>
          <a:lstStyle/>
          <a:p>
            <a:pPr>
              <a:defRPr/>
            </a:pPr>
            <a:fld id="{B2C7FB41-096C-4E3D-ABCB-5831EEBDBADD}" type="slidenum">
              <a:rPr lang="en-GB" smtClean="0"/>
              <a:pPr>
                <a:defRPr/>
              </a:pPr>
              <a:t>14</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Bishop et al contend that the ETP is a practical representation of a Culturally Responsive Pedagogy of Relations.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endParaRPr lang="en-US" dirty="0" smtClean="0"/>
          </a:p>
        </p:txBody>
      </p:sp>
      <p:sp>
        <p:nvSpPr>
          <p:cNvPr id="4" name="Slide Number Placeholder 3"/>
          <p:cNvSpPr>
            <a:spLocks noGrp="1"/>
          </p:cNvSpPr>
          <p:nvPr>
            <p:ph type="sldNum" sz="quarter" idx="10"/>
          </p:nvPr>
        </p:nvSpPr>
        <p:spPr/>
        <p:txBody>
          <a:bodyPr/>
          <a:lstStyle/>
          <a:p>
            <a:pPr>
              <a:defRPr/>
            </a:pPr>
            <a:fld id="{B2C7FB41-096C-4E3D-ABCB-5831EEBDBADD}" type="slidenum">
              <a:rPr lang="en-GB" smtClean="0"/>
              <a:pPr>
                <a:defRPr/>
              </a:pPr>
              <a:t>15</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95338" y="119063"/>
            <a:ext cx="4965700" cy="3725862"/>
          </a:xfrm>
        </p:spPr>
      </p:sp>
      <p:sp>
        <p:nvSpPr>
          <p:cNvPr id="3" name="Notes Placeholder 2"/>
          <p:cNvSpPr>
            <a:spLocks noGrp="1"/>
          </p:cNvSpPr>
          <p:nvPr>
            <p:ph type="body" idx="1"/>
          </p:nvPr>
        </p:nvSpPr>
        <p:spPr>
          <a:xfrm>
            <a:off x="901779" y="3968825"/>
            <a:ext cx="4996419" cy="5620130"/>
          </a:xfrm>
        </p:spPr>
        <p:txBody>
          <a:bodyPr>
            <a:normAutofit fontScale="92500" lnSpcReduction="20000"/>
          </a:bodyPr>
          <a:lstStyle/>
          <a:p>
            <a:r>
              <a:rPr lang="en-US" sz="1300" dirty="0" smtClean="0"/>
              <a:t>Data collection was guided by the overall evaluation research questions</a:t>
            </a:r>
            <a:r>
              <a:rPr lang="en-US" sz="1300" baseline="0" dirty="0" smtClean="0"/>
              <a:t> set by the Ministry of Education contract.</a:t>
            </a:r>
            <a:r>
              <a:rPr lang="en-US" sz="1300" dirty="0" smtClean="0"/>
              <a:t> At the time of this evaluation study, 33 secondary schools had participated in the Te </a:t>
            </a:r>
            <a:r>
              <a:rPr lang="en-US" sz="1300" dirty="0" err="1" smtClean="0"/>
              <a:t>Kotahitanga</a:t>
            </a:r>
            <a:r>
              <a:rPr lang="en-US" sz="1300" dirty="0" smtClean="0"/>
              <a:t> professional development program for 2 to 4 years. The evaluation involved extensive data collection in 22 program schools and 10 pre-program schools. </a:t>
            </a:r>
          </a:p>
          <a:p>
            <a:r>
              <a:rPr lang="en-US" sz="1300" dirty="0" smtClean="0"/>
              <a:t>As this research involved direct contact with and gathering data from and about school personnel, </a:t>
            </a:r>
            <a:r>
              <a:rPr lang="en-US" sz="1300" dirty="0" err="1" smtClean="0"/>
              <a:t>whānau</a:t>
            </a:r>
            <a:r>
              <a:rPr lang="en-US" sz="1300" dirty="0" smtClean="0"/>
              <a:t>, and school-aged students, appropriate and rigorous procedures for participant consent, data collection, and protection of privacy and confidentiality were followed.</a:t>
            </a:r>
          </a:p>
          <a:p>
            <a:endParaRPr lang="en-US" sz="1400" dirty="0" smtClean="0"/>
          </a:p>
          <a:p>
            <a:endParaRPr lang="en-US" sz="13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300" dirty="0" smtClean="0"/>
              <a:t>Teachers are central to the experiences of both </a:t>
            </a:r>
            <a:r>
              <a:rPr lang="en-US" sz="1300" dirty="0" err="1" smtClean="0"/>
              <a:t>Māori</a:t>
            </a:r>
            <a:r>
              <a:rPr lang="en-US" sz="1300" dirty="0" smtClean="0"/>
              <a:t> and non-</a:t>
            </a:r>
            <a:r>
              <a:rPr lang="en-US" sz="1300" dirty="0" err="1" smtClean="0"/>
              <a:t>Māori</a:t>
            </a:r>
            <a:r>
              <a:rPr lang="en-US" sz="1300" dirty="0" smtClean="0"/>
              <a:t> students in mainstream schools. To explore the impact of Te </a:t>
            </a:r>
            <a:r>
              <a:rPr lang="en-US" sz="1300" dirty="0" err="1" smtClean="0"/>
              <a:t>Kotahitanga</a:t>
            </a:r>
            <a:r>
              <a:rPr lang="en-US" sz="1300" dirty="0" smtClean="0"/>
              <a:t> on teachers and teaching, we conducted individual observations of full-period classroom lessons</a:t>
            </a:r>
            <a:r>
              <a:rPr lang="en-US" sz="1300" baseline="0" dirty="0" smtClean="0"/>
              <a:t> and observations of</a:t>
            </a:r>
            <a:r>
              <a:rPr lang="en-US" sz="1300" dirty="0" smtClean="0"/>
              <a:t> teacher professional development sessions. We</a:t>
            </a:r>
            <a:r>
              <a:rPr lang="en-US" sz="1300" baseline="0" dirty="0" smtClean="0"/>
              <a:t> conducted</a:t>
            </a:r>
            <a:r>
              <a:rPr lang="en-US" sz="1300" dirty="0" smtClean="0"/>
              <a:t> systematic observations of  over 330 classrooms, in order to describe the lesson content, the teaching and interaction patterns evident.  We looked for evidence of teacher implementation of the Effective teaching Profile (ETP) as described by Bishop, Berryman, Powell, and Teddy (2007). </a:t>
            </a:r>
          </a:p>
          <a:p>
            <a:r>
              <a:rPr lang="en-US" sz="1300" dirty="0" smtClean="0"/>
              <a:t> </a:t>
            </a:r>
          </a:p>
          <a:p>
            <a:r>
              <a:rPr lang="en-US" sz="1300" dirty="0" smtClean="0"/>
              <a:t>As part of our data collection to investigate how teachers implemented Te </a:t>
            </a:r>
            <a:r>
              <a:rPr lang="en-US" sz="1300" dirty="0" err="1" smtClean="0"/>
              <a:t>Kotahitanga</a:t>
            </a:r>
            <a:r>
              <a:rPr lang="en-US" sz="1300" dirty="0" smtClean="0"/>
              <a:t> practices in their teaching and student learning across subjects, we interviewed over 150 teachers as well as other stakeholders from</a:t>
            </a:r>
            <a:r>
              <a:rPr lang="en-US" sz="1300" baseline="0" dirty="0" smtClean="0"/>
              <a:t> across participating schools</a:t>
            </a:r>
            <a:r>
              <a:rPr lang="en-US" sz="1300" dirty="0" smtClean="0"/>
              <a:t>. 214</a:t>
            </a:r>
            <a:r>
              <a:rPr lang="en-US" sz="1300" baseline="0" dirty="0" smtClean="0"/>
              <a:t> Maori students were interviewed along with students’ </a:t>
            </a:r>
            <a:r>
              <a:rPr lang="en-US" sz="1300" baseline="0" dirty="0" err="1" smtClean="0"/>
              <a:t>whanau</a:t>
            </a:r>
            <a:r>
              <a:rPr lang="en-US" sz="1300" baseline="0" dirty="0" smtClean="0"/>
              <a:t> (parents and caregivers) to gain their perspectives of change within classrooms and schools. </a:t>
            </a:r>
            <a:r>
              <a:rPr lang="en-US" sz="1300" dirty="0" smtClean="0"/>
              <a:t> We</a:t>
            </a:r>
            <a:r>
              <a:rPr lang="en-US" sz="1300" baseline="0" dirty="0" smtClean="0"/>
              <a:t> conducted interviews with</a:t>
            </a:r>
            <a:r>
              <a:rPr lang="en-US" sz="1300" dirty="0" smtClean="0"/>
              <a:t> principals, senior school managers and professional development facilitators,</a:t>
            </a:r>
            <a:r>
              <a:rPr lang="en-US" sz="1300" baseline="0" dirty="0" smtClean="0"/>
              <a:t> along with </a:t>
            </a:r>
            <a:r>
              <a:rPr lang="en-US" sz="1300" baseline="0" dirty="0" err="1" smtClean="0"/>
              <a:t>BoT</a:t>
            </a:r>
            <a:r>
              <a:rPr lang="en-US" sz="1300" baseline="0" dirty="0" smtClean="0"/>
              <a:t> Chairs</a:t>
            </a:r>
            <a:r>
              <a:rPr lang="en-US" sz="1300" dirty="0" smtClean="0"/>
              <a:t>. </a:t>
            </a:r>
          </a:p>
        </p:txBody>
      </p:sp>
      <p:sp>
        <p:nvSpPr>
          <p:cNvPr id="4" name="Slide Number Placeholder 3"/>
          <p:cNvSpPr>
            <a:spLocks noGrp="1"/>
          </p:cNvSpPr>
          <p:nvPr>
            <p:ph type="sldNum" sz="quarter" idx="10"/>
          </p:nvPr>
        </p:nvSpPr>
        <p:spPr/>
        <p:txBody>
          <a:bodyPr/>
          <a:lstStyle/>
          <a:p>
            <a:pPr>
              <a:defRPr/>
            </a:pPr>
            <a:fld id="{B2C7FB41-096C-4E3D-ABCB-5831EEBDBADD}" type="slidenum">
              <a:rPr lang="en-GB" smtClean="0"/>
              <a:pPr>
                <a:defRPr/>
              </a:pPr>
              <a:t>16</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66775" y="273050"/>
            <a:ext cx="4965700" cy="3725863"/>
          </a:xfrm>
        </p:spPr>
      </p:sp>
      <p:sp>
        <p:nvSpPr>
          <p:cNvPr id="3" name="Notes Placeholder 2"/>
          <p:cNvSpPr>
            <a:spLocks noGrp="1"/>
          </p:cNvSpPr>
          <p:nvPr>
            <p:ph type="body" idx="1"/>
          </p:nvPr>
        </p:nvSpPr>
        <p:spPr>
          <a:xfrm>
            <a:off x="901779" y="4199790"/>
            <a:ext cx="4996419" cy="4992741"/>
          </a:xfrm>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2C7FB41-096C-4E3D-ABCB-5831EEBDBADD}" type="slidenum">
              <a:rPr lang="en-GB" smtClean="0"/>
              <a:pPr>
                <a:defRPr/>
              </a:pPr>
              <a:t>17</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common report was how the professional development had raised teachers ‘consciousness’ of their</a:t>
            </a:r>
            <a:r>
              <a:rPr lang="en-NZ" baseline="0" dirty="0" smtClean="0"/>
              <a:t> attitudes towards </a:t>
            </a:r>
            <a:r>
              <a:rPr lang="en-NZ" dirty="0" err="1" smtClean="0"/>
              <a:t>Māori</a:t>
            </a:r>
            <a:r>
              <a:rPr lang="en-NZ" dirty="0" smtClean="0"/>
              <a:t> students and their learning needs in the classroom. Teacher reflection, particularly in identifying low expectations of their </a:t>
            </a:r>
            <a:r>
              <a:rPr lang="en-NZ" dirty="0" err="1" smtClean="0"/>
              <a:t>Māori</a:t>
            </a:r>
            <a:r>
              <a:rPr lang="en-NZ" dirty="0" smtClean="0"/>
              <a:t> students, was a fundamental change.</a:t>
            </a:r>
          </a:p>
          <a:p>
            <a:endParaRPr lang="en-NZ" dirty="0" smtClean="0"/>
          </a:p>
          <a:p>
            <a:r>
              <a:rPr lang="en-NZ" dirty="0" smtClean="0"/>
              <a:t>Teachers</a:t>
            </a:r>
            <a:r>
              <a:rPr lang="en-NZ" baseline="0" dirty="0" smtClean="0"/>
              <a:t> also acknowledged that high expectations involved setting appropriate intellectual challenges in the classroom, backed up with close monitoring of student understanding and engagement. Many teachers talked about accepting the responsibility for student learning, so there were reports of increased experimentation and risk-taking with new teaching approaches.</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2C7FB41-096C-4E3D-ABCB-5831EEBDBADD}" type="slidenum">
              <a:rPr lang="en-GB" smtClean="0"/>
              <a:pPr>
                <a:defRPr/>
              </a:pPr>
              <a:t>18</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Fern 2.jpg"/>
          <p:cNvPicPr>
            <a:picLocks noChangeAspect="1"/>
          </p:cNvPicPr>
          <p:nvPr userDrawn="1"/>
        </p:nvPicPr>
        <p:blipFill>
          <a:blip r:embed="rId2" cstate="print"/>
          <a:srcRect/>
          <a:stretch>
            <a:fillRect/>
          </a:stretch>
        </p:blipFill>
        <p:spPr bwMode="auto">
          <a:xfrm>
            <a:off x="539750" y="-26988"/>
            <a:ext cx="10285413" cy="6884988"/>
          </a:xfrm>
          <a:prstGeom prst="rect">
            <a:avLst/>
          </a:prstGeom>
          <a:noFill/>
          <a:ln w="9525">
            <a:noFill/>
            <a:miter lim="800000"/>
            <a:headEnd/>
            <a:tailEnd/>
          </a:ln>
        </p:spPr>
      </p:pic>
      <p:pic>
        <p:nvPicPr>
          <p:cNvPr id="5" name="Picture 9" descr="Weaving 2.jpg"/>
          <p:cNvPicPr>
            <a:picLocks noChangeAspect="1"/>
          </p:cNvPicPr>
          <p:nvPr userDrawn="1"/>
        </p:nvPicPr>
        <p:blipFill>
          <a:blip r:embed="rId3" cstate="print"/>
          <a:srcRect/>
          <a:stretch>
            <a:fillRect/>
          </a:stretch>
        </p:blipFill>
        <p:spPr bwMode="auto">
          <a:xfrm>
            <a:off x="0" y="0"/>
            <a:ext cx="611188" cy="6858000"/>
          </a:xfrm>
          <a:prstGeom prst="rect">
            <a:avLst/>
          </a:prstGeom>
          <a:noFill/>
          <a:ln w="9525">
            <a:noFill/>
            <a:miter lim="800000"/>
            <a:headEnd/>
            <a:tailEnd/>
          </a:ln>
        </p:spPr>
      </p:pic>
      <p:pic>
        <p:nvPicPr>
          <p:cNvPr id="6" name="Picture 11" descr="Untitled-1"/>
          <p:cNvPicPr>
            <a:picLocks noChangeAspect="1" noChangeArrowheads="1"/>
          </p:cNvPicPr>
          <p:nvPr/>
        </p:nvPicPr>
        <p:blipFill>
          <a:blip r:embed="rId4" cstate="print"/>
          <a:srcRect/>
          <a:stretch>
            <a:fillRect/>
          </a:stretch>
        </p:blipFill>
        <p:spPr bwMode="auto">
          <a:xfrm>
            <a:off x="0" y="381000"/>
            <a:ext cx="2035175" cy="700088"/>
          </a:xfrm>
          <a:prstGeom prst="rect">
            <a:avLst/>
          </a:prstGeom>
          <a:noFill/>
          <a:ln w="9525">
            <a:noFill/>
            <a:miter lim="800000"/>
            <a:headEnd/>
            <a:tailEnd/>
          </a:ln>
        </p:spPr>
      </p:pic>
      <p:sp>
        <p:nvSpPr>
          <p:cNvPr id="10242" name="Rectangle 2"/>
          <p:cNvSpPr>
            <a:spLocks noGrp="1" noChangeArrowheads="1"/>
          </p:cNvSpPr>
          <p:nvPr>
            <p:ph type="ctrTitle"/>
          </p:nvPr>
        </p:nvSpPr>
        <p:spPr>
          <a:xfrm>
            <a:off x="1192213" y="2008188"/>
            <a:ext cx="7772400" cy="1470025"/>
          </a:xfrm>
        </p:spPr>
        <p:txBody>
          <a:bodyPr/>
          <a:lstStyle>
            <a:lvl1pPr>
              <a:defRPr/>
            </a:lvl1pPr>
          </a:lstStyle>
          <a:p>
            <a:r>
              <a:rPr lang="en-GB"/>
              <a:t>Click to edit Master title style</a:t>
            </a:r>
          </a:p>
        </p:txBody>
      </p:sp>
      <p:sp>
        <p:nvSpPr>
          <p:cNvPr id="10243" name="Rectangle 3"/>
          <p:cNvSpPr>
            <a:spLocks noGrp="1" noChangeArrowheads="1"/>
          </p:cNvSpPr>
          <p:nvPr>
            <p:ph type="subTitle" idx="1"/>
          </p:nvPr>
        </p:nvSpPr>
        <p:spPr>
          <a:xfrm>
            <a:off x="1878013" y="3763963"/>
            <a:ext cx="6400800" cy="1752600"/>
          </a:xfrm>
        </p:spPr>
        <p:txBody>
          <a:bodyPr/>
          <a:lstStyle>
            <a:lvl1pPr marL="0" indent="0" algn="ctr">
              <a:buFontTx/>
              <a:buNone/>
              <a:defRPr/>
            </a:lvl1pPr>
          </a:lstStyle>
          <a:p>
            <a:r>
              <a:rPr lang="en-GB"/>
              <a:t>Click to edit Master subtitle style</a:t>
            </a:r>
          </a:p>
        </p:txBody>
      </p:sp>
      <p:sp>
        <p:nvSpPr>
          <p:cNvPr id="7" name="Rectangle 4"/>
          <p:cNvSpPr>
            <a:spLocks noGrp="1" noChangeArrowheads="1"/>
          </p:cNvSpPr>
          <p:nvPr userDrawn="1">
            <p:ph type="dt" sz="half" idx="10"/>
          </p:nvPr>
        </p:nvSpPr>
        <p:spPr>
          <a:xfrm>
            <a:off x="998538" y="6245225"/>
            <a:ext cx="2133600" cy="476250"/>
          </a:xfrm>
        </p:spPr>
        <p:txBody>
          <a:bodyPr/>
          <a:lstStyle>
            <a:lvl1pPr>
              <a:defRPr/>
            </a:lvl1pPr>
          </a:lstStyle>
          <a:p>
            <a:pPr>
              <a:defRPr/>
            </a:pPr>
            <a:endParaRPr lang="en-US"/>
          </a:p>
        </p:txBody>
      </p:sp>
      <p:sp>
        <p:nvSpPr>
          <p:cNvPr id="8" name="Rectangle 5"/>
          <p:cNvSpPr>
            <a:spLocks noGrp="1" noChangeArrowheads="1"/>
          </p:cNvSpPr>
          <p:nvPr userDrawn="1">
            <p:ph type="ftr" sz="quarter" idx="11"/>
          </p:nvPr>
        </p:nvSpPr>
        <p:spPr>
          <a:xfrm>
            <a:off x="3548063" y="6245225"/>
            <a:ext cx="2895600" cy="476250"/>
          </a:xfrm>
        </p:spPr>
        <p:txBody>
          <a:bodyPr/>
          <a:lstStyle>
            <a:lvl1pPr>
              <a:defRPr/>
            </a:lvl1pPr>
          </a:lstStyle>
          <a:p>
            <a:pPr>
              <a:defRPr/>
            </a:pPr>
            <a:endParaRPr lang="en-US"/>
          </a:p>
        </p:txBody>
      </p:sp>
      <p:sp>
        <p:nvSpPr>
          <p:cNvPr id="9" name="Rectangle 6"/>
          <p:cNvSpPr>
            <a:spLocks noGrp="1" noChangeArrowheads="1"/>
          </p:cNvSpPr>
          <p:nvPr userDrawn="1">
            <p:ph type="sldNum" sz="quarter" idx="12"/>
          </p:nvPr>
        </p:nvSpPr>
        <p:spPr>
          <a:xfrm>
            <a:off x="6877050" y="6245225"/>
            <a:ext cx="2133600" cy="476250"/>
          </a:xfrm>
        </p:spPr>
        <p:txBody>
          <a:bodyPr/>
          <a:lstStyle>
            <a:lvl1pPr>
              <a:defRPr/>
            </a:lvl1pPr>
          </a:lstStyle>
          <a:p>
            <a:pPr>
              <a:defRPr/>
            </a:pPr>
            <a:fld id="{CEF83268-6B49-413A-9E9D-16015058B4EB}" type="slidenum">
              <a:rPr lang="en-GB"/>
              <a:pPr>
                <a:defRPr/>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userDrawn="1">
            <p:ph type="dt" sz="half" idx="10"/>
          </p:nvPr>
        </p:nvSpPr>
        <p:spPr>
          <a:ln/>
        </p:spPr>
        <p:txBody>
          <a:bodyPr/>
          <a:lstStyle>
            <a:lvl1pPr>
              <a:defRPr/>
            </a:lvl1pPr>
          </a:lstStyle>
          <a:p>
            <a:pPr>
              <a:defRPr/>
            </a:pPr>
            <a:endParaRPr lang="en-US"/>
          </a:p>
        </p:txBody>
      </p:sp>
      <p:sp>
        <p:nvSpPr>
          <p:cNvPr id="5" name="Rectangle 5"/>
          <p:cNvSpPr>
            <a:spLocks noGrp="1" noChangeArrowheads="1"/>
          </p:cNvSpPr>
          <p:nvPr userDrawn="1">
            <p:ph type="ftr" sz="quarter" idx="11"/>
          </p:nvPr>
        </p:nvSpPr>
        <p:spPr>
          <a:ln/>
        </p:spPr>
        <p:txBody>
          <a:bodyPr/>
          <a:lstStyle>
            <a:lvl1pPr>
              <a:defRPr/>
            </a:lvl1pPr>
          </a:lstStyle>
          <a:p>
            <a:pPr>
              <a:defRPr/>
            </a:pPr>
            <a:endParaRPr lang="en-US"/>
          </a:p>
        </p:txBody>
      </p:sp>
      <p:sp>
        <p:nvSpPr>
          <p:cNvPr id="6" name="Rectangle 6"/>
          <p:cNvSpPr>
            <a:spLocks noGrp="1" noChangeArrowheads="1"/>
          </p:cNvSpPr>
          <p:nvPr userDrawn="1">
            <p:ph type="sldNum" sz="quarter" idx="12"/>
          </p:nvPr>
        </p:nvSpPr>
        <p:spPr>
          <a:ln/>
        </p:spPr>
        <p:txBody>
          <a:bodyPr/>
          <a:lstStyle>
            <a:lvl1pPr>
              <a:defRPr/>
            </a:lvl1pPr>
          </a:lstStyle>
          <a:p>
            <a:pPr>
              <a:defRPr/>
            </a:pPr>
            <a:fld id="{DD76F480-CB10-409A-A2CE-D13C66C901B2}"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08688" y="333375"/>
            <a:ext cx="1943100" cy="53276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79388" y="333375"/>
            <a:ext cx="5676900" cy="53276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userDrawn="1">
            <p:ph type="dt" sz="half" idx="10"/>
          </p:nvPr>
        </p:nvSpPr>
        <p:spPr>
          <a:ln/>
        </p:spPr>
        <p:txBody>
          <a:bodyPr/>
          <a:lstStyle>
            <a:lvl1pPr>
              <a:defRPr/>
            </a:lvl1pPr>
          </a:lstStyle>
          <a:p>
            <a:pPr>
              <a:defRPr/>
            </a:pPr>
            <a:endParaRPr lang="en-US"/>
          </a:p>
        </p:txBody>
      </p:sp>
      <p:sp>
        <p:nvSpPr>
          <p:cNvPr id="5" name="Rectangle 5"/>
          <p:cNvSpPr>
            <a:spLocks noGrp="1" noChangeArrowheads="1"/>
          </p:cNvSpPr>
          <p:nvPr userDrawn="1">
            <p:ph type="ftr" sz="quarter" idx="11"/>
          </p:nvPr>
        </p:nvSpPr>
        <p:spPr>
          <a:ln/>
        </p:spPr>
        <p:txBody>
          <a:bodyPr/>
          <a:lstStyle>
            <a:lvl1pPr>
              <a:defRPr/>
            </a:lvl1pPr>
          </a:lstStyle>
          <a:p>
            <a:pPr>
              <a:defRPr/>
            </a:pPr>
            <a:endParaRPr lang="en-US"/>
          </a:p>
        </p:txBody>
      </p:sp>
      <p:sp>
        <p:nvSpPr>
          <p:cNvPr id="6" name="Rectangle 6"/>
          <p:cNvSpPr>
            <a:spLocks noGrp="1" noChangeArrowheads="1"/>
          </p:cNvSpPr>
          <p:nvPr userDrawn="1">
            <p:ph type="sldNum" sz="quarter" idx="12"/>
          </p:nvPr>
        </p:nvSpPr>
        <p:spPr>
          <a:ln/>
        </p:spPr>
        <p:txBody>
          <a:bodyPr/>
          <a:lstStyle>
            <a:lvl1pPr>
              <a:defRPr/>
            </a:lvl1pPr>
          </a:lstStyle>
          <a:p>
            <a:pPr>
              <a:defRPr/>
            </a:pPr>
            <a:fld id="{E0F39DD0-096C-4878-AAAB-AEBB8B919A15}"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userDrawn="1">
            <p:ph type="dt" sz="half" idx="10"/>
          </p:nvPr>
        </p:nvSpPr>
        <p:spPr>
          <a:ln/>
        </p:spPr>
        <p:txBody>
          <a:bodyPr/>
          <a:lstStyle>
            <a:lvl1pPr>
              <a:defRPr/>
            </a:lvl1pPr>
          </a:lstStyle>
          <a:p>
            <a:pPr>
              <a:defRPr/>
            </a:pPr>
            <a:endParaRPr lang="en-US"/>
          </a:p>
        </p:txBody>
      </p:sp>
      <p:sp>
        <p:nvSpPr>
          <p:cNvPr id="5" name="Rectangle 5"/>
          <p:cNvSpPr>
            <a:spLocks noGrp="1" noChangeArrowheads="1"/>
          </p:cNvSpPr>
          <p:nvPr userDrawn="1">
            <p:ph type="ftr" sz="quarter" idx="11"/>
          </p:nvPr>
        </p:nvSpPr>
        <p:spPr>
          <a:ln/>
        </p:spPr>
        <p:txBody>
          <a:bodyPr/>
          <a:lstStyle>
            <a:lvl1pPr>
              <a:defRPr/>
            </a:lvl1pPr>
          </a:lstStyle>
          <a:p>
            <a:pPr>
              <a:defRPr/>
            </a:pPr>
            <a:endParaRPr lang="en-US"/>
          </a:p>
        </p:txBody>
      </p:sp>
      <p:sp>
        <p:nvSpPr>
          <p:cNvPr id="6" name="Rectangle 6"/>
          <p:cNvSpPr>
            <a:spLocks noGrp="1" noChangeArrowheads="1"/>
          </p:cNvSpPr>
          <p:nvPr userDrawn="1">
            <p:ph type="sldNum" sz="quarter" idx="12"/>
          </p:nvPr>
        </p:nvSpPr>
        <p:spPr>
          <a:ln/>
        </p:spPr>
        <p:txBody>
          <a:bodyPr/>
          <a:lstStyle>
            <a:lvl1pPr>
              <a:defRPr/>
            </a:lvl1pPr>
          </a:lstStyle>
          <a:p>
            <a:pPr>
              <a:defRPr/>
            </a:pPr>
            <a:fld id="{F6D47099-9962-4FC7-A338-B998A80C9AAF}" type="slidenum">
              <a:rPr lang="en-GB"/>
              <a:pPr>
                <a:defRPr/>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userDrawn="1">
            <p:ph type="dt" sz="half" idx="10"/>
          </p:nvPr>
        </p:nvSpPr>
        <p:spPr>
          <a:ln/>
        </p:spPr>
        <p:txBody>
          <a:bodyPr/>
          <a:lstStyle>
            <a:lvl1pPr>
              <a:defRPr/>
            </a:lvl1pPr>
          </a:lstStyle>
          <a:p>
            <a:pPr>
              <a:defRPr/>
            </a:pPr>
            <a:endParaRPr lang="en-US"/>
          </a:p>
        </p:txBody>
      </p:sp>
      <p:sp>
        <p:nvSpPr>
          <p:cNvPr id="5" name="Rectangle 5"/>
          <p:cNvSpPr>
            <a:spLocks noGrp="1" noChangeArrowheads="1"/>
          </p:cNvSpPr>
          <p:nvPr userDrawn="1">
            <p:ph type="ftr" sz="quarter" idx="11"/>
          </p:nvPr>
        </p:nvSpPr>
        <p:spPr>
          <a:ln/>
        </p:spPr>
        <p:txBody>
          <a:bodyPr/>
          <a:lstStyle>
            <a:lvl1pPr>
              <a:defRPr/>
            </a:lvl1pPr>
          </a:lstStyle>
          <a:p>
            <a:pPr>
              <a:defRPr/>
            </a:pPr>
            <a:endParaRPr lang="en-US"/>
          </a:p>
        </p:txBody>
      </p:sp>
      <p:sp>
        <p:nvSpPr>
          <p:cNvPr id="6" name="Rectangle 6"/>
          <p:cNvSpPr>
            <a:spLocks noGrp="1" noChangeArrowheads="1"/>
          </p:cNvSpPr>
          <p:nvPr userDrawn="1">
            <p:ph type="sldNum" sz="quarter" idx="12"/>
          </p:nvPr>
        </p:nvSpPr>
        <p:spPr>
          <a:ln/>
        </p:spPr>
        <p:txBody>
          <a:bodyPr/>
          <a:lstStyle>
            <a:lvl1pPr>
              <a:defRPr/>
            </a:lvl1pPr>
          </a:lstStyle>
          <a:p>
            <a:pPr>
              <a:defRPr/>
            </a:pPr>
            <a:fld id="{67487CF5-D562-4600-A940-B75D70A2EF94}"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79388" y="1700213"/>
            <a:ext cx="3810000"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141788" y="1700213"/>
            <a:ext cx="3810000"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userDrawn="1">
            <p:ph type="dt" sz="half" idx="10"/>
          </p:nvPr>
        </p:nvSpPr>
        <p:spPr>
          <a:ln/>
        </p:spPr>
        <p:txBody>
          <a:bodyPr/>
          <a:lstStyle>
            <a:lvl1pPr>
              <a:defRPr/>
            </a:lvl1pPr>
          </a:lstStyle>
          <a:p>
            <a:pPr>
              <a:defRPr/>
            </a:pPr>
            <a:endParaRPr lang="en-US"/>
          </a:p>
        </p:txBody>
      </p:sp>
      <p:sp>
        <p:nvSpPr>
          <p:cNvPr id="6" name="Rectangle 5"/>
          <p:cNvSpPr>
            <a:spLocks noGrp="1" noChangeArrowheads="1"/>
          </p:cNvSpPr>
          <p:nvPr userDrawn="1">
            <p:ph type="ftr" sz="quarter" idx="11"/>
          </p:nvPr>
        </p:nvSpPr>
        <p:spPr>
          <a:ln/>
        </p:spPr>
        <p:txBody>
          <a:bodyPr/>
          <a:lstStyle>
            <a:lvl1pPr>
              <a:defRPr/>
            </a:lvl1pPr>
          </a:lstStyle>
          <a:p>
            <a:pPr>
              <a:defRPr/>
            </a:pPr>
            <a:endParaRPr lang="en-US"/>
          </a:p>
        </p:txBody>
      </p:sp>
      <p:sp>
        <p:nvSpPr>
          <p:cNvPr id="7" name="Rectangle 6"/>
          <p:cNvSpPr>
            <a:spLocks noGrp="1" noChangeArrowheads="1"/>
          </p:cNvSpPr>
          <p:nvPr userDrawn="1">
            <p:ph type="sldNum" sz="quarter" idx="12"/>
          </p:nvPr>
        </p:nvSpPr>
        <p:spPr>
          <a:ln/>
        </p:spPr>
        <p:txBody>
          <a:bodyPr/>
          <a:lstStyle>
            <a:lvl1pPr>
              <a:defRPr/>
            </a:lvl1pPr>
          </a:lstStyle>
          <a:p>
            <a:pPr>
              <a:defRPr/>
            </a:pPr>
            <a:fld id="{5EF47A83-AD76-4D38-9E71-0386289E26B7}"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userDrawn="1">
            <p:ph type="dt" sz="half" idx="10"/>
          </p:nvPr>
        </p:nvSpPr>
        <p:spPr>
          <a:ln/>
        </p:spPr>
        <p:txBody>
          <a:bodyPr/>
          <a:lstStyle>
            <a:lvl1pPr>
              <a:defRPr/>
            </a:lvl1pPr>
          </a:lstStyle>
          <a:p>
            <a:pPr>
              <a:defRPr/>
            </a:pPr>
            <a:endParaRPr lang="en-US"/>
          </a:p>
        </p:txBody>
      </p:sp>
      <p:sp>
        <p:nvSpPr>
          <p:cNvPr id="8" name="Rectangle 5"/>
          <p:cNvSpPr>
            <a:spLocks noGrp="1" noChangeArrowheads="1"/>
          </p:cNvSpPr>
          <p:nvPr userDrawn="1">
            <p:ph type="ftr" sz="quarter" idx="11"/>
          </p:nvPr>
        </p:nvSpPr>
        <p:spPr>
          <a:ln/>
        </p:spPr>
        <p:txBody>
          <a:bodyPr/>
          <a:lstStyle>
            <a:lvl1pPr>
              <a:defRPr/>
            </a:lvl1pPr>
          </a:lstStyle>
          <a:p>
            <a:pPr>
              <a:defRPr/>
            </a:pPr>
            <a:endParaRPr lang="en-US"/>
          </a:p>
        </p:txBody>
      </p:sp>
      <p:sp>
        <p:nvSpPr>
          <p:cNvPr id="9" name="Rectangle 6"/>
          <p:cNvSpPr>
            <a:spLocks noGrp="1" noChangeArrowheads="1"/>
          </p:cNvSpPr>
          <p:nvPr userDrawn="1">
            <p:ph type="sldNum" sz="quarter" idx="12"/>
          </p:nvPr>
        </p:nvSpPr>
        <p:spPr>
          <a:ln/>
        </p:spPr>
        <p:txBody>
          <a:bodyPr/>
          <a:lstStyle>
            <a:lvl1pPr>
              <a:defRPr/>
            </a:lvl1pPr>
          </a:lstStyle>
          <a:p>
            <a:pPr>
              <a:defRPr/>
            </a:pPr>
            <a:fld id="{042FCDE9-5A63-4695-ADED-5202464DE5A2}"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userDrawn="1">
            <p:ph type="dt" sz="half" idx="10"/>
          </p:nvPr>
        </p:nvSpPr>
        <p:spPr>
          <a:ln/>
        </p:spPr>
        <p:txBody>
          <a:bodyPr/>
          <a:lstStyle>
            <a:lvl1pPr>
              <a:defRPr/>
            </a:lvl1pPr>
          </a:lstStyle>
          <a:p>
            <a:pPr>
              <a:defRPr/>
            </a:pPr>
            <a:endParaRPr lang="en-US"/>
          </a:p>
        </p:txBody>
      </p:sp>
      <p:sp>
        <p:nvSpPr>
          <p:cNvPr id="4" name="Rectangle 5"/>
          <p:cNvSpPr>
            <a:spLocks noGrp="1" noChangeArrowheads="1"/>
          </p:cNvSpPr>
          <p:nvPr userDrawn="1">
            <p:ph type="ftr" sz="quarter" idx="11"/>
          </p:nvPr>
        </p:nvSpPr>
        <p:spPr>
          <a:ln/>
        </p:spPr>
        <p:txBody>
          <a:bodyPr/>
          <a:lstStyle>
            <a:lvl1pPr>
              <a:defRPr/>
            </a:lvl1pPr>
          </a:lstStyle>
          <a:p>
            <a:pPr>
              <a:defRPr/>
            </a:pPr>
            <a:endParaRPr lang="en-US"/>
          </a:p>
        </p:txBody>
      </p:sp>
      <p:sp>
        <p:nvSpPr>
          <p:cNvPr id="5" name="Rectangle 6"/>
          <p:cNvSpPr>
            <a:spLocks noGrp="1" noChangeArrowheads="1"/>
          </p:cNvSpPr>
          <p:nvPr userDrawn="1">
            <p:ph type="sldNum" sz="quarter" idx="12"/>
          </p:nvPr>
        </p:nvSpPr>
        <p:spPr>
          <a:ln/>
        </p:spPr>
        <p:txBody>
          <a:bodyPr/>
          <a:lstStyle>
            <a:lvl1pPr>
              <a:defRPr/>
            </a:lvl1pPr>
          </a:lstStyle>
          <a:p>
            <a:pPr>
              <a:defRPr/>
            </a:pPr>
            <a:fld id="{6403B986-2686-4C4F-8974-D8EA812BC16A}"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userDrawn="1">
            <p:ph type="dt" sz="half" idx="10"/>
          </p:nvPr>
        </p:nvSpPr>
        <p:spPr>
          <a:ln/>
        </p:spPr>
        <p:txBody>
          <a:bodyPr/>
          <a:lstStyle>
            <a:lvl1pPr>
              <a:defRPr/>
            </a:lvl1pPr>
          </a:lstStyle>
          <a:p>
            <a:pPr>
              <a:defRPr/>
            </a:pPr>
            <a:endParaRPr lang="en-US"/>
          </a:p>
        </p:txBody>
      </p:sp>
      <p:sp>
        <p:nvSpPr>
          <p:cNvPr id="3" name="Rectangle 5"/>
          <p:cNvSpPr>
            <a:spLocks noGrp="1" noChangeArrowheads="1"/>
          </p:cNvSpPr>
          <p:nvPr userDrawn="1">
            <p:ph type="ftr" sz="quarter" idx="11"/>
          </p:nvPr>
        </p:nvSpPr>
        <p:spPr>
          <a:ln/>
        </p:spPr>
        <p:txBody>
          <a:bodyPr/>
          <a:lstStyle>
            <a:lvl1pPr>
              <a:defRPr/>
            </a:lvl1pPr>
          </a:lstStyle>
          <a:p>
            <a:pPr>
              <a:defRPr/>
            </a:pPr>
            <a:endParaRPr lang="en-US"/>
          </a:p>
        </p:txBody>
      </p:sp>
      <p:sp>
        <p:nvSpPr>
          <p:cNvPr id="4" name="Rectangle 6"/>
          <p:cNvSpPr>
            <a:spLocks noGrp="1" noChangeArrowheads="1"/>
          </p:cNvSpPr>
          <p:nvPr userDrawn="1">
            <p:ph type="sldNum" sz="quarter" idx="12"/>
          </p:nvPr>
        </p:nvSpPr>
        <p:spPr>
          <a:ln/>
        </p:spPr>
        <p:txBody>
          <a:bodyPr/>
          <a:lstStyle>
            <a:lvl1pPr>
              <a:defRPr/>
            </a:lvl1pPr>
          </a:lstStyle>
          <a:p>
            <a:pPr>
              <a:defRPr/>
            </a:pPr>
            <a:fld id="{DA06A1C6-2832-4C1E-BEE9-A1D0BFE284F8}"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userDrawn="1">
            <p:ph type="dt" sz="half" idx="10"/>
          </p:nvPr>
        </p:nvSpPr>
        <p:spPr>
          <a:ln/>
        </p:spPr>
        <p:txBody>
          <a:bodyPr/>
          <a:lstStyle>
            <a:lvl1pPr>
              <a:defRPr/>
            </a:lvl1pPr>
          </a:lstStyle>
          <a:p>
            <a:pPr>
              <a:defRPr/>
            </a:pPr>
            <a:endParaRPr lang="en-US"/>
          </a:p>
        </p:txBody>
      </p:sp>
      <p:sp>
        <p:nvSpPr>
          <p:cNvPr id="6" name="Rectangle 5"/>
          <p:cNvSpPr>
            <a:spLocks noGrp="1" noChangeArrowheads="1"/>
          </p:cNvSpPr>
          <p:nvPr userDrawn="1">
            <p:ph type="ftr" sz="quarter" idx="11"/>
          </p:nvPr>
        </p:nvSpPr>
        <p:spPr>
          <a:ln/>
        </p:spPr>
        <p:txBody>
          <a:bodyPr/>
          <a:lstStyle>
            <a:lvl1pPr>
              <a:defRPr/>
            </a:lvl1pPr>
          </a:lstStyle>
          <a:p>
            <a:pPr>
              <a:defRPr/>
            </a:pPr>
            <a:endParaRPr lang="en-US"/>
          </a:p>
        </p:txBody>
      </p:sp>
      <p:sp>
        <p:nvSpPr>
          <p:cNvPr id="7" name="Rectangle 6"/>
          <p:cNvSpPr>
            <a:spLocks noGrp="1" noChangeArrowheads="1"/>
          </p:cNvSpPr>
          <p:nvPr userDrawn="1">
            <p:ph type="sldNum" sz="quarter" idx="12"/>
          </p:nvPr>
        </p:nvSpPr>
        <p:spPr>
          <a:ln/>
        </p:spPr>
        <p:txBody>
          <a:bodyPr/>
          <a:lstStyle>
            <a:lvl1pPr>
              <a:defRPr/>
            </a:lvl1pPr>
          </a:lstStyle>
          <a:p>
            <a:pPr>
              <a:defRPr/>
            </a:pPr>
            <a:fld id="{CBC3A7E6-341F-4E01-88AD-F2C25A85A4DB}"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userDrawn="1">
            <p:ph type="dt" sz="half" idx="10"/>
          </p:nvPr>
        </p:nvSpPr>
        <p:spPr>
          <a:ln/>
        </p:spPr>
        <p:txBody>
          <a:bodyPr/>
          <a:lstStyle>
            <a:lvl1pPr>
              <a:defRPr/>
            </a:lvl1pPr>
          </a:lstStyle>
          <a:p>
            <a:pPr>
              <a:defRPr/>
            </a:pPr>
            <a:endParaRPr lang="en-US"/>
          </a:p>
        </p:txBody>
      </p:sp>
      <p:sp>
        <p:nvSpPr>
          <p:cNvPr id="6" name="Rectangle 5"/>
          <p:cNvSpPr>
            <a:spLocks noGrp="1" noChangeArrowheads="1"/>
          </p:cNvSpPr>
          <p:nvPr userDrawn="1">
            <p:ph type="ftr" sz="quarter" idx="11"/>
          </p:nvPr>
        </p:nvSpPr>
        <p:spPr>
          <a:ln/>
        </p:spPr>
        <p:txBody>
          <a:bodyPr/>
          <a:lstStyle>
            <a:lvl1pPr>
              <a:defRPr/>
            </a:lvl1pPr>
          </a:lstStyle>
          <a:p>
            <a:pPr>
              <a:defRPr/>
            </a:pPr>
            <a:endParaRPr lang="en-US"/>
          </a:p>
        </p:txBody>
      </p:sp>
      <p:sp>
        <p:nvSpPr>
          <p:cNvPr id="7" name="Rectangle 6"/>
          <p:cNvSpPr>
            <a:spLocks noGrp="1" noChangeArrowheads="1"/>
          </p:cNvSpPr>
          <p:nvPr userDrawn="1">
            <p:ph type="sldNum" sz="quarter" idx="12"/>
          </p:nvPr>
        </p:nvSpPr>
        <p:spPr>
          <a:ln/>
        </p:spPr>
        <p:txBody>
          <a:bodyPr/>
          <a:lstStyle>
            <a:lvl1pPr>
              <a:defRPr/>
            </a:lvl1pPr>
          </a:lstStyle>
          <a:p>
            <a:pPr>
              <a:defRPr/>
            </a:pPr>
            <a:fld id="{782E8A8B-ACDA-4C65-B500-CD95831F5DBB}"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0" descr="Weaving 2.jpg"/>
          <p:cNvPicPr>
            <a:picLocks noChangeAspect="1"/>
          </p:cNvPicPr>
          <p:nvPr userDrawn="1"/>
        </p:nvPicPr>
        <p:blipFill>
          <a:blip r:embed="rId13" cstate="print"/>
          <a:srcRect/>
          <a:stretch>
            <a:fillRect/>
          </a:stretch>
        </p:blipFill>
        <p:spPr bwMode="auto">
          <a:xfrm>
            <a:off x="8532813" y="0"/>
            <a:ext cx="611187" cy="6858000"/>
          </a:xfrm>
          <a:prstGeom prst="rect">
            <a:avLst/>
          </a:prstGeom>
          <a:noFill/>
          <a:ln w="9525">
            <a:noFill/>
            <a:miter lim="800000"/>
            <a:headEnd/>
            <a:tailEnd/>
          </a:ln>
        </p:spPr>
      </p:pic>
      <p:sp>
        <p:nvSpPr>
          <p:cNvPr id="1027" name="Rectangle 2"/>
          <p:cNvSpPr>
            <a:spLocks noGrp="1" noChangeArrowheads="1"/>
          </p:cNvSpPr>
          <p:nvPr userDrawn="1">
            <p:ph type="title"/>
          </p:nvPr>
        </p:nvSpPr>
        <p:spPr bwMode="auto">
          <a:xfrm>
            <a:off x="179388" y="333375"/>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8" name="Rectangle 3"/>
          <p:cNvSpPr>
            <a:spLocks noGrp="1" noChangeArrowheads="1"/>
          </p:cNvSpPr>
          <p:nvPr userDrawn="1">
            <p:ph type="body" idx="1"/>
          </p:nvPr>
        </p:nvSpPr>
        <p:spPr bwMode="auto">
          <a:xfrm>
            <a:off x="179388" y="1700213"/>
            <a:ext cx="7772400" cy="3960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2" name="Rectangle 4"/>
          <p:cNvSpPr>
            <a:spLocks noGrp="1" noChangeArrowheads="1"/>
          </p:cNvSpPr>
          <p:nvPr userDrawn="1">
            <p:ph type="dt" sz="half" idx="2"/>
          </p:nvPr>
        </p:nvSpPr>
        <p:spPr bwMode="auto">
          <a:xfrm>
            <a:off x="179388" y="6237288"/>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solidFill>
                  <a:srgbClr val="004730"/>
                </a:solidFill>
                <a:ea typeface="ＭＳ Ｐゴシック" pitchFamily="34" charset="-128"/>
              </a:defRPr>
            </a:lvl1pPr>
          </a:lstStyle>
          <a:p>
            <a:pPr>
              <a:defRPr/>
            </a:pPr>
            <a:endParaRPr lang="en-US"/>
          </a:p>
        </p:txBody>
      </p:sp>
      <p:sp>
        <p:nvSpPr>
          <p:cNvPr id="1029" name="Rectangle 5"/>
          <p:cNvSpPr>
            <a:spLocks noGrp="1" noChangeArrowheads="1"/>
          </p:cNvSpPr>
          <p:nvPr userDrawn="1">
            <p:ph type="ftr" sz="quarter" idx="3"/>
          </p:nvPr>
        </p:nvSpPr>
        <p:spPr bwMode="auto">
          <a:xfrm>
            <a:off x="2613025" y="6237288"/>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solidFill>
                  <a:srgbClr val="004730"/>
                </a:solidFill>
                <a:ea typeface="ＭＳ Ｐゴシック" pitchFamily="34" charset="-128"/>
              </a:defRPr>
            </a:lvl1pPr>
          </a:lstStyle>
          <a:p>
            <a:pPr>
              <a:defRPr/>
            </a:pPr>
            <a:endParaRPr lang="en-US"/>
          </a:p>
        </p:txBody>
      </p:sp>
      <p:sp>
        <p:nvSpPr>
          <p:cNvPr id="1030" name="Rectangle 6"/>
          <p:cNvSpPr>
            <a:spLocks noGrp="1" noChangeArrowheads="1"/>
          </p:cNvSpPr>
          <p:nvPr userDrawn="1">
            <p:ph type="sldNum" sz="quarter" idx="4"/>
          </p:nvPr>
        </p:nvSpPr>
        <p:spPr bwMode="auto">
          <a:xfrm>
            <a:off x="6084888" y="6237288"/>
            <a:ext cx="8255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solidFill>
                  <a:srgbClr val="004730"/>
                </a:solidFill>
                <a:ea typeface="ＭＳ Ｐゴシック" pitchFamily="34" charset="-128"/>
              </a:defRPr>
            </a:lvl1pPr>
          </a:lstStyle>
          <a:p>
            <a:pPr>
              <a:defRPr/>
            </a:pPr>
            <a:fld id="{77870667-084D-40A9-A1F2-1B5B4D1B9259}" type="slidenum">
              <a:rPr lang="en-GB"/>
              <a:pPr>
                <a:defRPr/>
              </a:pPr>
              <a:t>‹#›</a:t>
            </a:fld>
            <a:endParaRPr lang="en-GB"/>
          </a:p>
        </p:txBody>
      </p:sp>
      <p:pic>
        <p:nvPicPr>
          <p:cNvPr id="1032" name="Picture 9" descr="Untitled-1"/>
          <p:cNvPicPr>
            <a:picLocks noChangeAspect="1" noChangeArrowheads="1"/>
          </p:cNvPicPr>
          <p:nvPr/>
        </p:nvPicPr>
        <p:blipFill>
          <a:blip r:embed="rId14" cstate="print"/>
          <a:srcRect/>
          <a:stretch>
            <a:fillRect/>
          </a:stretch>
        </p:blipFill>
        <p:spPr bwMode="auto">
          <a:xfrm>
            <a:off x="7108825" y="5791200"/>
            <a:ext cx="2035175" cy="7000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91"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p:timing>
    <p:tnLst>
      <p:par>
        <p:cTn id="1" dur="indefinite" restart="never" nodeType="tmRoot"/>
      </p:par>
    </p:tnLst>
  </p:timing>
  <p:txStyles>
    <p:titleStyle>
      <a:lvl1pPr algn="l" rtl="0" eaLnBrk="0" fontAlgn="base" hangingPunct="0">
        <a:spcBef>
          <a:spcPct val="0"/>
        </a:spcBef>
        <a:spcAft>
          <a:spcPct val="0"/>
        </a:spcAft>
        <a:defRPr sz="4400">
          <a:solidFill>
            <a:srgbClr val="004730"/>
          </a:solidFill>
          <a:latin typeface="+mj-lt"/>
          <a:ea typeface="+mj-ea"/>
          <a:cs typeface="+mj-cs"/>
        </a:defRPr>
      </a:lvl1pPr>
      <a:lvl2pPr algn="l" rtl="0" eaLnBrk="0" fontAlgn="base" hangingPunct="0">
        <a:spcBef>
          <a:spcPct val="0"/>
        </a:spcBef>
        <a:spcAft>
          <a:spcPct val="0"/>
        </a:spcAft>
        <a:defRPr sz="4400">
          <a:solidFill>
            <a:srgbClr val="004730"/>
          </a:solidFill>
          <a:latin typeface="Arial" charset="0"/>
          <a:ea typeface="ＭＳ Ｐゴシック" pitchFamily="34" charset="-128"/>
        </a:defRPr>
      </a:lvl2pPr>
      <a:lvl3pPr algn="l" rtl="0" eaLnBrk="0" fontAlgn="base" hangingPunct="0">
        <a:spcBef>
          <a:spcPct val="0"/>
        </a:spcBef>
        <a:spcAft>
          <a:spcPct val="0"/>
        </a:spcAft>
        <a:defRPr sz="4400">
          <a:solidFill>
            <a:srgbClr val="004730"/>
          </a:solidFill>
          <a:latin typeface="Arial" charset="0"/>
          <a:ea typeface="ＭＳ Ｐゴシック" pitchFamily="34" charset="-128"/>
        </a:defRPr>
      </a:lvl3pPr>
      <a:lvl4pPr algn="l" rtl="0" eaLnBrk="0" fontAlgn="base" hangingPunct="0">
        <a:spcBef>
          <a:spcPct val="0"/>
        </a:spcBef>
        <a:spcAft>
          <a:spcPct val="0"/>
        </a:spcAft>
        <a:defRPr sz="4400">
          <a:solidFill>
            <a:srgbClr val="004730"/>
          </a:solidFill>
          <a:latin typeface="Arial" charset="0"/>
          <a:ea typeface="ＭＳ Ｐゴシック" pitchFamily="34" charset="-128"/>
        </a:defRPr>
      </a:lvl4pPr>
      <a:lvl5pPr algn="l" rtl="0" eaLnBrk="0" fontAlgn="base" hangingPunct="0">
        <a:spcBef>
          <a:spcPct val="0"/>
        </a:spcBef>
        <a:spcAft>
          <a:spcPct val="0"/>
        </a:spcAft>
        <a:defRPr sz="4400">
          <a:solidFill>
            <a:srgbClr val="004730"/>
          </a:solidFill>
          <a:latin typeface="Arial" charset="0"/>
          <a:ea typeface="ＭＳ Ｐゴシック" pitchFamily="34" charset="-128"/>
        </a:defRPr>
      </a:lvl5pPr>
      <a:lvl6pPr marL="457200" algn="l" rtl="0" fontAlgn="base">
        <a:spcBef>
          <a:spcPct val="0"/>
        </a:spcBef>
        <a:spcAft>
          <a:spcPct val="0"/>
        </a:spcAft>
        <a:defRPr sz="4400">
          <a:solidFill>
            <a:srgbClr val="004730"/>
          </a:solidFill>
          <a:latin typeface="Arial" charset="0"/>
          <a:ea typeface="ＭＳ Ｐゴシック" pitchFamily="34" charset="-128"/>
        </a:defRPr>
      </a:lvl6pPr>
      <a:lvl7pPr marL="914400" algn="l" rtl="0" fontAlgn="base">
        <a:spcBef>
          <a:spcPct val="0"/>
        </a:spcBef>
        <a:spcAft>
          <a:spcPct val="0"/>
        </a:spcAft>
        <a:defRPr sz="4400">
          <a:solidFill>
            <a:srgbClr val="004730"/>
          </a:solidFill>
          <a:latin typeface="Arial" charset="0"/>
          <a:ea typeface="ＭＳ Ｐゴシック" pitchFamily="34" charset="-128"/>
        </a:defRPr>
      </a:lvl7pPr>
      <a:lvl8pPr marL="1371600" algn="l" rtl="0" fontAlgn="base">
        <a:spcBef>
          <a:spcPct val="0"/>
        </a:spcBef>
        <a:spcAft>
          <a:spcPct val="0"/>
        </a:spcAft>
        <a:defRPr sz="4400">
          <a:solidFill>
            <a:srgbClr val="004730"/>
          </a:solidFill>
          <a:latin typeface="Arial" charset="0"/>
          <a:ea typeface="ＭＳ Ｐゴシック" pitchFamily="34" charset="-128"/>
        </a:defRPr>
      </a:lvl8pPr>
      <a:lvl9pPr marL="1828800" algn="l" rtl="0" fontAlgn="base">
        <a:spcBef>
          <a:spcPct val="0"/>
        </a:spcBef>
        <a:spcAft>
          <a:spcPct val="0"/>
        </a:spcAft>
        <a:defRPr sz="4400">
          <a:solidFill>
            <a:srgbClr val="004730"/>
          </a:solidFill>
          <a:latin typeface="Arial" charset="0"/>
          <a:ea typeface="ＭＳ Ｐゴシック" pitchFamily="34" charset="-128"/>
        </a:defRPr>
      </a:lvl9pPr>
    </p:titleStyle>
    <p:bodyStyle>
      <a:lvl1pPr marL="342900" indent="-342900" algn="l" rtl="0" eaLnBrk="0" fontAlgn="base" hangingPunct="0">
        <a:spcBef>
          <a:spcPct val="20000"/>
        </a:spcBef>
        <a:spcAft>
          <a:spcPct val="0"/>
        </a:spcAft>
        <a:buChar char="•"/>
        <a:defRPr sz="3200">
          <a:solidFill>
            <a:srgbClr val="004730"/>
          </a:solidFill>
          <a:latin typeface="+mn-lt"/>
          <a:ea typeface="+mn-ea"/>
          <a:cs typeface="+mn-cs"/>
        </a:defRPr>
      </a:lvl1pPr>
      <a:lvl2pPr marL="742950" indent="-285750" algn="l" rtl="0" eaLnBrk="0" fontAlgn="base" hangingPunct="0">
        <a:spcBef>
          <a:spcPct val="20000"/>
        </a:spcBef>
        <a:spcAft>
          <a:spcPct val="0"/>
        </a:spcAft>
        <a:buChar char="–"/>
        <a:defRPr sz="2800">
          <a:solidFill>
            <a:srgbClr val="004730"/>
          </a:solidFill>
          <a:latin typeface="+mn-lt"/>
          <a:ea typeface="+mn-ea"/>
        </a:defRPr>
      </a:lvl2pPr>
      <a:lvl3pPr marL="1143000" indent="-228600" algn="l" rtl="0" eaLnBrk="0" fontAlgn="base" hangingPunct="0">
        <a:spcBef>
          <a:spcPct val="20000"/>
        </a:spcBef>
        <a:spcAft>
          <a:spcPct val="0"/>
        </a:spcAft>
        <a:buChar char="•"/>
        <a:defRPr sz="2400">
          <a:solidFill>
            <a:srgbClr val="004730"/>
          </a:solidFill>
          <a:latin typeface="+mn-lt"/>
          <a:ea typeface="+mn-ea"/>
        </a:defRPr>
      </a:lvl3pPr>
      <a:lvl4pPr marL="1600200" indent="-228600" algn="l" rtl="0" eaLnBrk="0" fontAlgn="base" hangingPunct="0">
        <a:spcBef>
          <a:spcPct val="20000"/>
        </a:spcBef>
        <a:spcAft>
          <a:spcPct val="0"/>
        </a:spcAft>
        <a:buChar char="–"/>
        <a:defRPr sz="2000">
          <a:solidFill>
            <a:srgbClr val="004730"/>
          </a:solidFill>
          <a:latin typeface="+mn-lt"/>
          <a:ea typeface="+mn-ea"/>
        </a:defRPr>
      </a:lvl4pPr>
      <a:lvl5pPr marL="2057400" indent="-228600" algn="l" rtl="0" eaLnBrk="0" fontAlgn="base" hangingPunct="0">
        <a:spcBef>
          <a:spcPct val="20000"/>
        </a:spcBef>
        <a:spcAft>
          <a:spcPct val="0"/>
        </a:spcAft>
        <a:buChar char="»"/>
        <a:defRPr sz="2000">
          <a:solidFill>
            <a:srgbClr val="004730"/>
          </a:solidFill>
          <a:latin typeface="+mn-lt"/>
          <a:ea typeface="+mn-ea"/>
        </a:defRPr>
      </a:lvl5pPr>
      <a:lvl6pPr marL="2514600" indent="-228600" algn="l" rtl="0" fontAlgn="base">
        <a:spcBef>
          <a:spcPct val="20000"/>
        </a:spcBef>
        <a:spcAft>
          <a:spcPct val="0"/>
        </a:spcAft>
        <a:buChar char="»"/>
        <a:defRPr sz="2000">
          <a:solidFill>
            <a:srgbClr val="004730"/>
          </a:solidFill>
          <a:latin typeface="+mn-lt"/>
          <a:ea typeface="+mn-ea"/>
        </a:defRPr>
      </a:lvl6pPr>
      <a:lvl7pPr marL="2971800" indent="-228600" algn="l" rtl="0" fontAlgn="base">
        <a:spcBef>
          <a:spcPct val="20000"/>
        </a:spcBef>
        <a:spcAft>
          <a:spcPct val="0"/>
        </a:spcAft>
        <a:buChar char="»"/>
        <a:defRPr sz="2000">
          <a:solidFill>
            <a:srgbClr val="004730"/>
          </a:solidFill>
          <a:latin typeface="+mn-lt"/>
          <a:ea typeface="+mn-ea"/>
        </a:defRPr>
      </a:lvl7pPr>
      <a:lvl8pPr marL="3429000" indent="-228600" algn="l" rtl="0" fontAlgn="base">
        <a:spcBef>
          <a:spcPct val="20000"/>
        </a:spcBef>
        <a:spcAft>
          <a:spcPct val="0"/>
        </a:spcAft>
        <a:buChar char="»"/>
        <a:defRPr sz="2000">
          <a:solidFill>
            <a:srgbClr val="004730"/>
          </a:solidFill>
          <a:latin typeface="+mn-lt"/>
          <a:ea typeface="+mn-ea"/>
        </a:defRPr>
      </a:lvl8pPr>
      <a:lvl9pPr marL="3886200" indent="-228600" algn="l" rtl="0" fontAlgn="base">
        <a:spcBef>
          <a:spcPct val="20000"/>
        </a:spcBef>
        <a:spcAft>
          <a:spcPct val="0"/>
        </a:spcAft>
        <a:buChar char="»"/>
        <a:defRPr sz="2000">
          <a:solidFill>
            <a:srgbClr val="004730"/>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edcounts.squiz.net.nz/__data/assets/pdf_file/0009/78966/955_TK-Evaluation_V2-16082010.pdf"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8" name="Rectangle 10"/>
          <p:cNvSpPr>
            <a:spLocks noGrp="1" noChangeArrowheads="1"/>
          </p:cNvSpPr>
          <p:nvPr>
            <p:ph type="subTitle" idx="1"/>
          </p:nvPr>
        </p:nvSpPr>
        <p:spPr>
          <a:xfrm>
            <a:off x="1331640" y="6237312"/>
            <a:ext cx="7272808" cy="360040"/>
          </a:xfrm>
        </p:spPr>
        <p:txBody>
          <a:bodyPr/>
          <a:lstStyle/>
          <a:p>
            <a:pPr eaLnBrk="1" hangingPunct="1"/>
            <a:r>
              <a:rPr lang="en-US" sz="1400" dirty="0" smtClean="0"/>
              <a:t> </a:t>
            </a:r>
            <a:r>
              <a:rPr lang="en-US" sz="1600" b="1" dirty="0" smtClean="0"/>
              <a:t>Copyright - Victoria University of Wellington, New Zealand (2013)</a:t>
            </a:r>
            <a:endParaRPr lang="en-US" sz="1400" b="1" dirty="0" smtClean="0"/>
          </a:p>
        </p:txBody>
      </p:sp>
      <p:pic>
        <p:nvPicPr>
          <p:cNvPr id="3076" name="Picture 12" descr="JHC RGB 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24300" y="404813"/>
            <a:ext cx="5454650" cy="615950"/>
          </a:xfrm>
          <a:prstGeom prst="rect">
            <a:avLst/>
          </a:prstGeom>
          <a:noFill/>
          <a:ln w="9525">
            <a:noFill/>
            <a:miter lim="800000"/>
            <a:headEnd/>
            <a:tailEnd/>
          </a:ln>
        </p:spPr>
      </p:pic>
      <p:sp>
        <p:nvSpPr>
          <p:cNvPr id="6" name="TextBox 5"/>
          <p:cNvSpPr txBox="1"/>
          <p:nvPr/>
        </p:nvSpPr>
        <p:spPr>
          <a:xfrm>
            <a:off x="1187624" y="5661248"/>
            <a:ext cx="1944216" cy="369332"/>
          </a:xfrm>
          <a:prstGeom prst="rect">
            <a:avLst/>
          </a:prstGeom>
          <a:solidFill>
            <a:srgbClr val="CCFFCC"/>
          </a:solidFill>
        </p:spPr>
        <p:txBody>
          <a:bodyPr wrap="square" rtlCol="0">
            <a:spAutoFit/>
          </a:bodyPr>
          <a:lstStyle/>
          <a:p>
            <a:r>
              <a:rPr lang="en-NZ" sz="1800" b="1" dirty="0" smtClean="0"/>
              <a:t>Dr Anne Hynds</a:t>
            </a:r>
            <a:endParaRPr lang="en-NZ" sz="1800" b="1" dirty="0"/>
          </a:p>
        </p:txBody>
      </p:sp>
      <p:sp>
        <p:nvSpPr>
          <p:cNvPr id="7" name="Rectangle 6"/>
          <p:cNvSpPr/>
          <p:nvPr/>
        </p:nvSpPr>
        <p:spPr>
          <a:xfrm>
            <a:off x="1331640" y="1268760"/>
            <a:ext cx="7812360" cy="830997"/>
          </a:xfrm>
          <a:prstGeom prst="rect">
            <a:avLst/>
          </a:prstGeom>
        </p:spPr>
        <p:txBody>
          <a:bodyPr wrap="square">
            <a:spAutoFit/>
          </a:bodyPr>
          <a:lstStyle/>
          <a:p>
            <a:pPr algn="ctr"/>
            <a:r>
              <a:rPr lang="en-NZ" i="1" dirty="0" smtClean="0"/>
              <a:t/>
            </a:r>
            <a:br>
              <a:rPr lang="en-NZ" i="1" dirty="0" smtClean="0"/>
            </a:br>
            <a:endParaRPr lang="en-NZ" dirty="0"/>
          </a:p>
        </p:txBody>
      </p:sp>
      <p:sp>
        <p:nvSpPr>
          <p:cNvPr id="8" name="TextBox 4"/>
          <p:cNvSpPr txBox="1">
            <a:spLocks noChangeArrowheads="1"/>
          </p:cNvSpPr>
          <p:nvPr/>
        </p:nvSpPr>
        <p:spPr bwMode="auto">
          <a:xfrm>
            <a:off x="1331640" y="2564905"/>
            <a:ext cx="7634287" cy="954107"/>
          </a:xfrm>
          <a:prstGeom prst="rect">
            <a:avLst/>
          </a:prstGeom>
          <a:noFill/>
          <a:ln w="9525">
            <a:noFill/>
            <a:miter lim="800000"/>
            <a:headEnd/>
            <a:tailEnd/>
          </a:ln>
        </p:spPr>
        <p:txBody>
          <a:bodyPr wrap="square">
            <a:spAutoFit/>
          </a:bodyPr>
          <a:lstStyle/>
          <a:p>
            <a:endParaRPr lang="en-NZ" sz="2400" b="1" dirty="0" smtClean="0">
              <a:solidFill>
                <a:srgbClr val="002060"/>
              </a:solidFill>
            </a:endParaRPr>
          </a:p>
          <a:p>
            <a:endParaRPr lang="en-NZ" sz="800" b="1" dirty="0" smtClean="0"/>
          </a:p>
          <a:p>
            <a:r>
              <a:rPr lang="en-NZ" sz="2400" b="1" dirty="0" smtClean="0"/>
              <a:t>	</a:t>
            </a:r>
            <a:endParaRPr lang="en-NZ" sz="2400" b="1" u="sng" dirty="0">
              <a:solidFill>
                <a:srgbClr val="FF0000"/>
              </a:solidFill>
            </a:endParaRPr>
          </a:p>
        </p:txBody>
      </p:sp>
      <p:sp>
        <p:nvSpPr>
          <p:cNvPr id="9" name="TextBox 8"/>
          <p:cNvSpPr txBox="1"/>
          <p:nvPr/>
        </p:nvSpPr>
        <p:spPr>
          <a:xfrm>
            <a:off x="1115616" y="1340768"/>
            <a:ext cx="7488832" cy="4339650"/>
          </a:xfrm>
          <a:prstGeom prst="rect">
            <a:avLst/>
          </a:prstGeom>
          <a:noFill/>
        </p:spPr>
        <p:txBody>
          <a:bodyPr wrap="square" rtlCol="0">
            <a:spAutoFit/>
          </a:bodyPr>
          <a:lstStyle/>
          <a:p>
            <a:r>
              <a:rPr lang="en-US" sz="4400" b="1" dirty="0" smtClean="0">
                <a:solidFill>
                  <a:srgbClr val="004730"/>
                </a:solidFill>
              </a:rPr>
              <a:t>Whakawhanaungatanga</a:t>
            </a:r>
            <a:r>
              <a:rPr lang="en-US" sz="4000" b="1" dirty="0" smtClean="0">
                <a:solidFill>
                  <a:srgbClr val="004730"/>
                </a:solidFill>
              </a:rPr>
              <a:t/>
            </a:r>
            <a:br>
              <a:rPr lang="en-US" sz="4000" b="1" dirty="0" smtClean="0">
                <a:solidFill>
                  <a:srgbClr val="004730"/>
                </a:solidFill>
              </a:rPr>
            </a:br>
            <a:r>
              <a:rPr lang="en-US" sz="4000" b="1" i="1" dirty="0" smtClean="0">
                <a:solidFill>
                  <a:srgbClr val="004730"/>
                </a:solidFill>
              </a:rPr>
              <a:t>Creating effective learning environments within Aotearoa New Zealand</a:t>
            </a:r>
          </a:p>
          <a:p>
            <a:endParaRPr lang="en-US" sz="4000" b="1" i="1" dirty="0" smtClean="0">
              <a:solidFill>
                <a:srgbClr val="004730"/>
              </a:solidFill>
            </a:endParaRPr>
          </a:p>
          <a:p>
            <a:r>
              <a:rPr lang="en-US" b="1" i="1" dirty="0" smtClean="0">
                <a:solidFill>
                  <a:srgbClr val="004730"/>
                </a:solidFill>
              </a:rPr>
              <a:t>Key </a:t>
            </a:r>
            <a:r>
              <a:rPr lang="en-US" b="1" i="1" dirty="0" smtClean="0">
                <a:solidFill>
                  <a:srgbClr val="004730"/>
                </a:solidFill>
              </a:rPr>
              <a:t>note address at the KDEC Resource Teachers </a:t>
            </a:r>
            <a:endParaRPr lang="en-US" b="1" i="1" dirty="0" smtClean="0">
              <a:solidFill>
                <a:srgbClr val="004730"/>
              </a:solidFill>
            </a:endParaRPr>
          </a:p>
          <a:p>
            <a:r>
              <a:rPr lang="en-US" b="1" i="1" dirty="0" smtClean="0">
                <a:solidFill>
                  <a:srgbClr val="004730"/>
                </a:solidFill>
              </a:rPr>
              <a:t>of </a:t>
            </a:r>
            <a:r>
              <a:rPr lang="en-US" b="1" i="1" dirty="0" smtClean="0">
                <a:solidFill>
                  <a:srgbClr val="004730"/>
                </a:solidFill>
              </a:rPr>
              <a:t>the Deaf Conference </a:t>
            </a:r>
            <a:endParaRPr lang="en-US" b="1" i="1" dirty="0" smtClean="0">
              <a:solidFill>
                <a:srgbClr val="004730"/>
              </a:solidFill>
            </a:endParaRPr>
          </a:p>
          <a:p>
            <a:r>
              <a:rPr lang="en-US" b="1" i="1" dirty="0" smtClean="0">
                <a:latin typeface="+mj-lt"/>
              </a:rPr>
              <a:t>(</a:t>
            </a:r>
            <a:r>
              <a:rPr lang="en-NZ" b="1" i="1" dirty="0" smtClean="0">
                <a:latin typeface="+mj-lt"/>
              </a:rPr>
              <a:t>Te Unga Waka </a:t>
            </a:r>
            <a:r>
              <a:rPr lang="en-NZ" b="1" i="1" dirty="0" smtClean="0">
                <a:latin typeface="+mj-lt"/>
              </a:rPr>
              <a:t>Marae, </a:t>
            </a:r>
            <a:r>
              <a:rPr lang="en-US" b="1" i="1" dirty="0" smtClean="0">
                <a:latin typeface="+mj-lt"/>
              </a:rPr>
              <a:t>April </a:t>
            </a:r>
            <a:r>
              <a:rPr lang="en-US" b="1" i="1" dirty="0" smtClean="0">
                <a:latin typeface="+mj-lt"/>
              </a:rPr>
              <a:t>22</a:t>
            </a:r>
            <a:r>
              <a:rPr lang="en-US" b="1" i="1" baseline="30000" dirty="0" smtClean="0">
                <a:latin typeface="+mj-lt"/>
              </a:rPr>
              <a:t>nd</a:t>
            </a:r>
            <a:r>
              <a:rPr lang="en-US" b="1" i="1" dirty="0" smtClean="0">
                <a:latin typeface="+mj-lt"/>
              </a:rPr>
              <a:t>, 2013)</a:t>
            </a:r>
            <a:endParaRPr lang="en-NZ" b="1" i="1" dirty="0">
              <a:latin typeface="+mj-lt"/>
            </a:endParaRPr>
          </a:p>
        </p:txBody>
      </p:sp>
      <p:sp>
        <p:nvSpPr>
          <p:cNvPr id="10" name="Slide Number Placeholder 4"/>
          <p:cNvSpPr>
            <a:spLocks noGrp="1"/>
          </p:cNvSpPr>
          <p:nvPr>
            <p:ph type="sldNum" sz="quarter" idx="12"/>
          </p:nvPr>
        </p:nvSpPr>
        <p:spPr>
          <a:xfrm>
            <a:off x="179512" y="5949280"/>
            <a:ext cx="503734" cy="648370"/>
          </a:xfrm>
          <a:solidFill>
            <a:schemeClr val="bg1">
              <a:lumMod val="85000"/>
            </a:schemeClr>
          </a:solidFill>
          <a:ln>
            <a:solidFill>
              <a:schemeClr val="tx2">
                <a:lumMod val="75000"/>
              </a:schemeClr>
            </a:solidFill>
          </a:ln>
        </p:spPr>
        <p:txBody>
          <a:bodyPr/>
          <a:lstStyle/>
          <a:p>
            <a:pPr algn="ctr">
              <a:defRPr/>
            </a:pPr>
            <a:fld id="{714AB0E7-189B-44B8-A7D2-7D14AFAFBF0E}" type="slidenum">
              <a:rPr lang="en-NZ" sz="4000" b="1" i="1">
                <a:solidFill>
                  <a:srgbClr val="0070C0"/>
                </a:solidFill>
              </a:rPr>
              <a:pPr algn="ctr">
                <a:defRPr/>
              </a:pPr>
              <a:t>1</a:t>
            </a:fld>
            <a:endParaRPr lang="en-NZ" sz="4000" b="1" i="1" dirty="0">
              <a:solidFill>
                <a:srgbClr val="0070C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0"/>
            <a:ext cx="8281045" cy="3478213"/>
          </a:xfrm>
        </p:spPr>
        <p:txBody>
          <a:bodyPr/>
          <a:lstStyle/>
          <a:p>
            <a:pPr algn="ctr"/>
            <a:r>
              <a:rPr lang="en-NZ" sz="2400" dirty="0" smtClean="0"/>
              <a:t/>
            </a:r>
            <a:br>
              <a:rPr lang="en-NZ" sz="2400" dirty="0" smtClean="0"/>
            </a:br>
            <a:r>
              <a:rPr lang="en-NZ" sz="2400" dirty="0" smtClean="0"/>
              <a:t/>
            </a:r>
            <a:br>
              <a:rPr lang="en-NZ" sz="2400" dirty="0" smtClean="0"/>
            </a:br>
            <a:r>
              <a:rPr lang="en-NZ" sz="2400" dirty="0" smtClean="0"/>
              <a:t/>
            </a:r>
            <a:br>
              <a:rPr lang="en-NZ" sz="2400" dirty="0" smtClean="0"/>
            </a:br>
            <a:r>
              <a:rPr lang="en-NZ" sz="2400" dirty="0" smtClean="0"/>
              <a:t/>
            </a:r>
            <a:br>
              <a:rPr lang="en-NZ" sz="2400" dirty="0" smtClean="0"/>
            </a:br>
            <a:r>
              <a:rPr lang="en-NZ" sz="2400" dirty="0" smtClean="0"/>
              <a:t/>
            </a:r>
            <a:br>
              <a:rPr lang="en-NZ" sz="2400" dirty="0" smtClean="0"/>
            </a:br>
            <a:r>
              <a:rPr lang="en-NZ" sz="2400" dirty="0" smtClean="0"/>
              <a:t/>
            </a:r>
            <a:br>
              <a:rPr lang="en-NZ" sz="2400" dirty="0" smtClean="0"/>
            </a:br>
            <a:r>
              <a:rPr lang="en-NZ" sz="2400" dirty="0" smtClean="0"/>
              <a:t/>
            </a:r>
            <a:br>
              <a:rPr lang="en-NZ" sz="2400" dirty="0" smtClean="0"/>
            </a:br>
            <a:r>
              <a:rPr lang="en-NZ" sz="2400" dirty="0" smtClean="0"/>
              <a:t/>
            </a:r>
            <a:br>
              <a:rPr lang="en-NZ" sz="2400" dirty="0" smtClean="0"/>
            </a:br>
            <a:r>
              <a:rPr lang="en-NZ" sz="2400" dirty="0" smtClean="0"/>
              <a:t/>
            </a:r>
            <a:br>
              <a:rPr lang="en-NZ" sz="2400" dirty="0" smtClean="0"/>
            </a:br>
            <a:r>
              <a:rPr lang="en-NZ" sz="2400" dirty="0" smtClean="0"/>
              <a:t/>
            </a:r>
            <a:br>
              <a:rPr lang="en-NZ" sz="2400" dirty="0" smtClean="0"/>
            </a:br>
            <a:r>
              <a:rPr lang="en-NZ" sz="2400" dirty="0" smtClean="0"/>
              <a:t/>
            </a:r>
            <a:br>
              <a:rPr lang="en-NZ" sz="2400" dirty="0" smtClean="0"/>
            </a:br>
            <a:r>
              <a:rPr lang="en-NZ" sz="2400" dirty="0" smtClean="0"/>
              <a:t/>
            </a:r>
            <a:br>
              <a:rPr lang="en-NZ" sz="2400" dirty="0" smtClean="0"/>
            </a:br>
            <a:r>
              <a:rPr lang="en-NZ" sz="2800" dirty="0" err="1" smtClean="0"/>
              <a:t>Māori</a:t>
            </a:r>
            <a:r>
              <a:rPr lang="en-NZ" sz="2800" dirty="0" smtClean="0"/>
              <a:t> Deaf </a:t>
            </a:r>
            <a:r>
              <a:rPr lang="en-US" sz="2800" dirty="0" smtClean="0"/>
              <a:t>people’s perceptions of identity are shaped by their socialization into the Deaf-world, Te Ao </a:t>
            </a:r>
            <a:r>
              <a:rPr lang="en-US" sz="2800" dirty="0" err="1" smtClean="0"/>
              <a:t>Māori</a:t>
            </a:r>
            <a:r>
              <a:rPr lang="en-US" sz="2800" dirty="0" smtClean="0"/>
              <a:t> (</a:t>
            </a:r>
            <a:r>
              <a:rPr lang="en-US" sz="2800" dirty="0" err="1" smtClean="0"/>
              <a:t>Māori</a:t>
            </a:r>
            <a:r>
              <a:rPr lang="en-US" sz="2800" dirty="0" smtClean="0"/>
              <a:t> world), and </a:t>
            </a:r>
            <a:r>
              <a:rPr lang="en-US" sz="2800" dirty="0" err="1" smtClean="0"/>
              <a:t>Pākehā</a:t>
            </a:r>
            <a:r>
              <a:rPr lang="en-US" sz="2800" dirty="0" smtClean="0"/>
              <a:t> dominated schools within New Zealand society.</a:t>
            </a:r>
            <a:r>
              <a:rPr lang="en-US" sz="2400" dirty="0" smtClean="0"/>
              <a:t/>
            </a:r>
            <a:br>
              <a:rPr lang="en-US" sz="2400" dirty="0" smtClean="0"/>
            </a:br>
            <a:r>
              <a:rPr lang="en-US" sz="2400" dirty="0" smtClean="0"/>
              <a:t/>
            </a:r>
            <a:br>
              <a:rPr lang="en-US" sz="2400" dirty="0" smtClean="0"/>
            </a:br>
            <a:r>
              <a:rPr lang="en-US" sz="2400" dirty="0" smtClean="0"/>
              <a:t> “Deaf </a:t>
            </a:r>
            <a:r>
              <a:rPr lang="en-US" sz="2400" dirty="0" err="1" smtClean="0"/>
              <a:t>Māori</a:t>
            </a:r>
            <a:r>
              <a:rPr lang="en-US" sz="2400" dirty="0" smtClean="0"/>
              <a:t> suffer on two levels because of their dual status of being both Deaf and </a:t>
            </a:r>
            <a:r>
              <a:rPr lang="en-US" sz="2400" dirty="0" err="1" smtClean="0"/>
              <a:t>Māori</a:t>
            </a:r>
            <a:r>
              <a:rPr lang="en-US" sz="2400" dirty="0" smtClean="0"/>
              <a:t>. To be able to fully exercise their tino rangatiratanga [self-determination] there must be acknowledgement of this dual status and changes put in place to enable Deaf Maori to fulfill their aspirations in both the Maori and the Deaf communities where their two cultures will be recognized and validated” </a:t>
            </a:r>
            <a:r>
              <a:rPr lang="en-US" sz="2400" i="1" dirty="0" smtClean="0"/>
              <a:t>(AKO Ltd. 1995, p. 39, cited in Smiler &amp; McKee, 2006, p.95)</a:t>
            </a:r>
            <a:endParaRPr lang="en-NZ" sz="2400" i="1" dirty="0"/>
          </a:p>
        </p:txBody>
      </p:sp>
      <p:sp>
        <p:nvSpPr>
          <p:cNvPr id="3" name="Subtitle 2"/>
          <p:cNvSpPr>
            <a:spLocks noGrp="1"/>
          </p:cNvSpPr>
          <p:nvPr>
            <p:ph type="subTitle" idx="1"/>
          </p:nvPr>
        </p:nvSpPr>
        <p:spPr>
          <a:xfrm flipV="1">
            <a:off x="1878013" y="7245423"/>
            <a:ext cx="6400800" cy="72007"/>
          </a:xfrm>
        </p:spPr>
        <p:txBody>
          <a:bodyPr/>
          <a:lstStyle/>
          <a:p>
            <a:endParaRPr lang="en-NZ"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z="4000" b="1" dirty="0" smtClean="0">
                <a:solidFill>
                  <a:srgbClr val="00B050"/>
                </a:solidFill>
              </a:rPr>
              <a:t/>
            </a:r>
            <a:br>
              <a:rPr lang="en-NZ" sz="4000" b="1" dirty="0" smtClean="0">
                <a:solidFill>
                  <a:srgbClr val="00B050"/>
                </a:solidFill>
              </a:rPr>
            </a:br>
            <a:r>
              <a:rPr lang="en-NZ" sz="4000" b="1" i="1" dirty="0" smtClean="0">
                <a:solidFill>
                  <a:srgbClr val="00B050"/>
                </a:solidFill>
              </a:rPr>
              <a:t>The importance of recognizing </a:t>
            </a:r>
            <a:r>
              <a:rPr lang="en-NZ" sz="4000" b="1" i="1" dirty="0" err="1" smtClean="0">
                <a:solidFill>
                  <a:srgbClr val="00B050"/>
                </a:solidFill>
              </a:rPr>
              <a:t>Māori</a:t>
            </a:r>
            <a:r>
              <a:rPr lang="en-NZ" sz="4000" b="1" i="1" dirty="0" smtClean="0">
                <a:solidFill>
                  <a:srgbClr val="00B050"/>
                </a:solidFill>
              </a:rPr>
              <a:t> Deaf participant’s multiple and fluid identities </a:t>
            </a:r>
            <a:r>
              <a:rPr lang="en-NZ" sz="3200" b="1" dirty="0" smtClean="0">
                <a:solidFill>
                  <a:srgbClr val="00B050"/>
                </a:solidFill>
              </a:rPr>
              <a:t>(Smiler &amp; McKee, 2006)</a:t>
            </a:r>
            <a:endParaRPr lang="en-NZ" sz="3200" b="1" dirty="0">
              <a:solidFill>
                <a:srgbClr val="00B050"/>
              </a:solidFill>
            </a:endParaRPr>
          </a:p>
        </p:txBody>
      </p:sp>
      <p:sp>
        <p:nvSpPr>
          <p:cNvPr id="3" name="Content Placeholder 2"/>
          <p:cNvSpPr>
            <a:spLocks noGrp="1"/>
          </p:cNvSpPr>
          <p:nvPr>
            <p:ph idx="1"/>
          </p:nvPr>
        </p:nvSpPr>
        <p:spPr>
          <a:xfrm>
            <a:off x="179388" y="2924944"/>
            <a:ext cx="7772400" cy="2736080"/>
          </a:xfrm>
        </p:spPr>
        <p:txBody>
          <a:bodyPr/>
          <a:lstStyle/>
          <a:p>
            <a:r>
              <a:rPr lang="en-NZ" dirty="0" err="1" smtClean="0"/>
              <a:t>Māori</a:t>
            </a:r>
            <a:r>
              <a:rPr lang="en-NZ" dirty="0" smtClean="0"/>
              <a:t> Deaf participants wanted their multiple / fluid identities to be recognised and valued across diverse communities.</a:t>
            </a:r>
          </a:p>
          <a:p>
            <a:r>
              <a:rPr lang="en-NZ" dirty="0" smtClean="0"/>
              <a:t>Important for acceptance and belonging </a:t>
            </a:r>
            <a:r>
              <a:rPr lang="en-NZ" dirty="0" smtClean="0"/>
              <a:t>to </a:t>
            </a:r>
            <a:r>
              <a:rPr lang="en-NZ" dirty="0" smtClean="0"/>
              <a:t>be </a:t>
            </a:r>
            <a:r>
              <a:rPr lang="en-NZ" dirty="0" err="1" smtClean="0"/>
              <a:t>Māori</a:t>
            </a:r>
            <a:r>
              <a:rPr lang="en-NZ" dirty="0" smtClean="0"/>
              <a:t> and to be Deaf</a:t>
            </a:r>
          </a:p>
          <a:p>
            <a:pPr>
              <a:buNone/>
            </a:pPr>
            <a:r>
              <a:rPr lang="en-NZ" dirty="0" smtClean="0"/>
              <a:t> </a:t>
            </a:r>
          </a:p>
          <a:p>
            <a:endParaRPr lang="en-NZ"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3132138" y="188913"/>
            <a:ext cx="4608512" cy="575791"/>
          </a:xfrm>
        </p:spPr>
        <p:txBody>
          <a:bodyPr/>
          <a:lstStyle/>
          <a:p>
            <a:pPr algn="ctr" eaLnBrk="1" hangingPunct="1"/>
            <a:endParaRPr lang="en-US" sz="4000" b="1" i="1" dirty="0" smtClean="0">
              <a:solidFill>
                <a:srgbClr val="00B050"/>
              </a:solidFill>
            </a:endParaRPr>
          </a:p>
        </p:txBody>
      </p:sp>
      <p:sp>
        <p:nvSpPr>
          <p:cNvPr id="6147" name="Content Placeholder 2"/>
          <p:cNvSpPr>
            <a:spLocks noGrp="1"/>
          </p:cNvSpPr>
          <p:nvPr>
            <p:ph idx="1"/>
          </p:nvPr>
        </p:nvSpPr>
        <p:spPr>
          <a:xfrm>
            <a:off x="3203575" y="836712"/>
            <a:ext cx="5040313" cy="5400600"/>
          </a:xfrm>
        </p:spPr>
        <p:txBody>
          <a:bodyPr/>
          <a:lstStyle/>
          <a:p>
            <a:r>
              <a:rPr lang="en-US" sz="2800" dirty="0" err="1" smtClean="0"/>
              <a:t>Māori</a:t>
            </a:r>
            <a:r>
              <a:rPr lang="en-US" sz="2800" dirty="0" smtClean="0"/>
              <a:t> Deaf adult participants interviewed by Smiler (2006) felt that deaf schools and some Deaf clubs were predominantly </a:t>
            </a:r>
            <a:r>
              <a:rPr lang="en-US" sz="2800" dirty="0" err="1" smtClean="0"/>
              <a:t>Pākehā</a:t>
            </a:r>
            <a:r>
              <a:rPr lang="en-US" sz="2800" dirty="0" smtClean="0"/>
              <a:t> places, unaccommodating of </a:t>
            </a:r>
            <a:r>
              <a:rPr lang="en-US" sz="2800" dirty="0" err="1" smtClean="0"/>
              <a:t>Māori</a:t>
            </a:r>
            <a:r>
              <a:rPr lang="en-US" sz="2800" dirty="0" smtClean="0"/>
              <a:t> ways. Schools, in particular, were described as culturally alien to many hearing </a:t>
            </a:r>
            <a:r>
              <a:rPr lang="en-US" sz="2800" dirty="0" err="1" smtClean="0"/>
              <a:t>whānau</a:t>
            </a:r>
            <a:r>
              <a:rPr lang="en-NZ" sz="2800" dirty="0" smtClean="0"/>
              <a:t>.</a:t>
            </a:r>
            <a:endParaRPr lang="en-US" sz="2600" dirty="0" smtClean="0"/>
          </a:p>
        </p:txBody>
      </p:sp>
      <p:pic>
        <p:nvPicPr>
          <p:cNvPr id="6148" name="Picture 5" descr="Marae.tif"/>
          <p:cNvPicPr>
            <a:picLocks noChangeAspect="1"/>
          </p:cNvPicPr>
          <p:nvPr/>
        </p:nvPicPr>
        <p:blipFill>
          <a:blip r:embed="rId3" cstate="print"/>
          <a:srcRect r="21149"/>
          <a:stretch>
            <a:fillRect/>
          </a:stretch>
        </p:blipFill>
        <p:spPr bwMode="auto">
          <a:xfrm>
            <a:off x="-180975" y="0"/>
            <a:ext cx="2952750" cy="6858000"/>
          </a:xfrm>
          <a:prstGeom prst="rect">
            <a:avLst/>
          </a:prstGeom>
          <a:noFill/>
          <a:ln w="9525">
            <a:noFill/>
            <a:miter lim="800000"/>
            <a:headEnd/>
            <a:tailEnd/>
          </a:ln>
        </p:spPr>
      </p:pic>
      <p:sp>
        <p:nvSpPr>
          <p:cNvPr id="5" name="Slide Number Placeholder 4"/>
          <p:cNvSpPr>
            <a:spLocks noGrp="1"/>
          </p:cNvSpPr>
          <p:nvPr>
            <p:ph type="sldNum" sz="quarter" idx="12"/>
          </p:nvPr>
        </p:nvSpPr>
        <p:spPr>
          <a:xfrm flipH="1">
            <a:off x="-1404664" y="5759545"/>
            <a:ext cx="360040" cy="45719"/>
          </a:xfrm>
          <a:solidFill>
            <a:schemeClr val="bg1">
              <a:lumMod val="85000"/>
            </a:schemeClr>
          </a:solidFill>
          <a:ln>
            <a:solidFill>
              <a:schemeClr val="tx2">
                <a:lumMod val="75000"/>
              </a:schemeClr>
            </a:solidFill>
          </a:ln>
        </p:spPr>
        <p:txBody>
          <a:bodyPr/>
          <a:lstStyle/>
          <a:p>
            <a:pPr algn="ctr">
              <a:defRPr/>
            </a:pPr>
            <a:endParaRPr lang="en-NZ" sz="4000" b="1" i="1" dirty="0">
              <a:solidFill>
                <a:srgbClr val="0070C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NZ" b="1" i="1" dirty="0" smtClean="0">
                <a:solidFill>
                  <a:schemeClr val="tx1"/>
                </a:solidFill>
              </a:rPr>
              <a:t>Lessons from Research  </a:t>
            </a:r>
            <a:endParaRPr lang="en-NZ" b="1" i="1" dirty="0">
              <a:solidFill>
                <a:schemeClr val="tx1"/>
              </a:solidFill>
            </a:endParaRPr>
          </a:p>
        </p:txBody>
      </p:sp>
      <p:sp>
        <p:nvSpPr>
          <p:cNvPr id="3" name="Subtitle 2"/>
          <p:cNvSpPr>
            <a:spLocks noGrp="1"/>
          </p:cNvSpPr>
          <p:nvPr>
            <p:ph type="subTitle" idx="1"/>
          </p:nvPr>
        </p:nvSpPr>
        <p:spPr/>
        <p:txBody>
          <a:bodyPr/>
          <a:lstStyle/>
          <a:p>
            <a:endParaRPr lang="en-NZ" b="1" dirty="0">
              <a:solidFill>
                <a:schemeClr val="tx2"/>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84213" y="115888"/>
            <a:ext cx="7272337" cy="936625"/>
          </a:xfrm>
        </p:spPr>
        <p:txBody>
          <a:bodyPr/>
          <a:lstStyle/>
          <a:p>
            <a:pPr algn="ctr" eaLnBrk="1" hangingPunct="1"/>
            <a:r>
              <a:rPr lang="en-US" sz="4000" b="1" i="1" dirty="0" smtClean="0">
                <a:solidFill>
                  <a:srgbClr val="00B050"/>
                </a:solidFill>
              </a:rPr>
              <a:t>Te Kotahitanga: Bishop et al </a:t>
            </a:r>
            <a:endParaRPr lang="en-GB" sz="4000" b="1" i="1" dirty="0" smtClean="0">
              <a:solidFill>
                <a:srgbClr val="00B050"/>
              </a:solidFill>
            </a:endParaRPr>
          </a:p>
        </p:txBody>
      </p:sp>
      <p:sp>
        <p:nvSpPr>
          <p:cNvPr id="22531" name="Rectangle 3"/>
          <p:cNvSpPr>
            <a:spLocks noGrp="1" noChangeArrowheads="1"/>
          </p:cNvSpPr>
          <p:nvPr>
            <p:ph type="body" idx="1"/>
          </p:nvPr>
        </p:nvSpPr>
        <p:spPr>
          <a:xfrm>
            <a:off x="323528" y="1124744"/>
            <a:ext cx="3887788" cy="5544270"/>
          </a:xfrm>
        </p:spPr>
        <p:txBody>
          <a:bodyPr>
            <a:noAutofit/>
          </a:bodyPr>
          <a:lstStyle/>
          <a:p>
            <a:pPr marL="358775" indent="-358775" eaLnBrk="1" hangingPunct="1">
              <a:spcBef>
                <a:spcPts val="1200"/>
              </a:spcBef>
            </a:pPr>
            <a:r>
              <a:rPr lang="en-US" sz="2800" dirty="0" smtClean="0"/>
              <a:t>Developed from the narratives of </a:t>
            </a:r>
            <a:r>
              <a:rPr lang="en-US" sz="2800" dirty="0" err="1" smtClean="0"/>
              <a:t>Māori</a:t>
            </a:r>
            <a:r>
              <a:rPr lang="en-US" sz="2800" dirty="0" smtClean="0"/>
              <a:t> students</a:t>
            </a:r>
          </a:p>
          <a:p>
            <a:pPr marL="358775" indent="-358775" eaLnBrk="1" hangingPunct="1">
              <a:spcBef>
                <a:spcPts val="1200"/>
              </a:spcBef>
            </a:pPr>
            <a:r>
              <a:rPr lang="en-US" sz="2800" dirty="0" smtClean="0"/>
              <a:t>Confronting attitudes, deficit thinking </a:t>
            </a:r>
          </a:p>
          <a:p>
            <a:pPr marL="358775" indent="-358775" eaLnBrk="1" hangingPunct="1">
              <a:spcBef>
                <a:spcPts val="1200"/>
              </a:spcBef>
            </a:pPr>
            <a:r>
              <a:rPr lang="en-US" sz="2800" dirty="0" smtClean="0"/>
              <a:t>Enhancing teacher efficacy / agency  and pedagogical leadership</a:t>
            </a:r>
          </a:p>
          <a:p>
            <a:pPr marL="358775" indent="-358775" eaLnBrk="1" hangingPunct="1">
              <a:spcBef>
                <a:spcPts val="1200"/>
              </a:spcBef>
              <a:buNone/>
            </a:pPr>
            <a:endParaRPr lang="en-US" sz="2800" dirty="0" smtClean="0"/>
          </a:p>
          <a:p>
            <a:pPr eaLnBrk="1" hangingPunct="1">
              <a:lnSpc>
                <a:spcPct val="90000"/>
              </a:lnSpc>
              <a:spcBef>
                <a:spcPct val="0"/>
              </a:spcBef>
              <a:spcAft>
                <a:spcPct val="80000"/>
              </a:spcAft>
              <a:buNone/>
            </a:pPr>
            <a:r>
              <a:rPr lang="en-US" sz="4400" dirty="0" smtClean="0"/>
              <a:t/>
            </a:r>
            <a:br>
              <a:rPr lang="en-US" sz="4400" dirty="0" smtClean="0"/>
            </a:br>
            <a:endParaRPr lang="en-GB" sz="2800" dirty="0" smtClean="0"/>
          </a:p>
        </p:txBody>
      </p:sp>
      <p:pic>
        <p:nvPicPr>
          <p:cNvPr id="7172" name="Picture 3" descr="Marae.jpg"/>
          <p:cNvPicPr>
            <a:picLocks noChangeAspect="1"/>
          </p:cNvPicPr>
          <p:nvPr/>
        </p:nvPicPr>
        <p:blipFill>
          <a:blip r:embed="rId3" cstate="print"/>
          <a:srcRect l="4910" b="7600"/>
          <a:stretch>
            <a:fillRect/>
          </a:stretch>
        </p:blipFill>
        <p:spPr bwMode="auto">
          <a:xfrm>
            <a:off x="4284663" y="1340768"/>
            <a:ext cx="4859337" cy="3168650"/>
          </a:xfrm>
          <a:prstGeom prst="rect">
            <a:avLst/>
          </a:prstGeom>
          <a:noFill/>
          <a:ln w="9525">
            <a:noFill/>
            <a:miter lim="800000"/>
            <a:headEnd/>
            <a:tailEnd/>
          </a:ln>
        </p:spPr>
      </p:pic>
      <p:sp>
        <p:nvSpPr>
          <p:cNvPr id="5" name="Slide Number Placeholder 4"/>
          <p:cNvSpPr>
            <a:spLocks noGrp="1"/>
          </p:cNvSpPr>
          <p:nvPr>
            <p:ph type="sldNum" sz="quarter" idx="12"/>
          </p:nvPr>
        </p:nvSpPr>
        <p:spPr>
          <a:xfrm>
            <a:off x="179512" y="5949280"/>
            <a:ext cx="1008112" cy="648370"/>
          </a:xfrm>
          <a:solidFill>
            <a:schemeClr val="bg1">
              <a:lumMod val="85000"/>
            </a:schemeClr>
          </a:solidFill>
          <a:ln>
            <a:solidFill>
              <a:schemeClr val="tx2">
                <a:lumMod val="75000"/>
              </a:schemeClr>
            </a:solidFill>
          </a:ln>
        </p:spPr>
        <p:txBody>
          <a:bodyPr/>
          <a:lstStyle/>
          <a:p>
            <a:pPr algn="ctr">
              <a:defRPr/>
            </a:pPr>
            <a:fld id="{714AB0E7-189B-44B8-A7D2-7D14AFAFBF0E}" type="slidenum">
              <a:rPr lang="en-NZ" sz="4000" b="1" i="1">
                <a:solidFill>
                  <a:srgbClr val="0070C0"/>
                </a:solidFill>
              </a:rPr>
              <a:pPr algn="ctr">
                <a:defRPr/>
              </a:pPr>
              <a:t>14</a:t>
            </a:fld>
            <a:endParaRPr lang="en-NZ" sz="4000" b="1" i="1" dirty="0">
              <a:solidFill>
                <a:srgbClr val="0070C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71488" y="115888"/>
            <a:ext cx="7700962" cy="1009650"/>
          </a:xfrm>
        </p:spPr>
        <p:txBody>
          <a:bodyPr/>
          <a:lstStyle/>
          <a:p>
            <a:pPr algn="ctr"/>
            <a:r>
              <a:rPr lang="en-US" sz="4000" b="1" i="1" dirty="0" smtClean="0">
                <a:solidFill>
                  <a:srgbClr val="00B050"/>
                </a:solidFill>
              </a:rPr>
              <a:t>The Effective Teaching Profile</a:t>
            </a:r>
          </a:p>
        </p:txBody>
      </p:sp>
      <p:sp>
        <p:nvSpPr>
          <p:cNvPr id="9219" name="Content Placeholder 2"/>
          <p:cNvSpPr>
            <a:spLocks noGrp="1"/>
          </p:cNvSpPr>
          <p:nvPr>
            <p:ph sz="half" idx="1"/>
          </p:nvPr>
        </p:nvSpPr>
        <p:spPr>
          <a:xfrm>
            <a:off x="395288" y="1484784"/>
            <a:ext cx="4392736" cy="4465166"/>
          </a:xfrm>
        </p:spPr>
        <p:txBody>
          <a:bodyPr/>
          <a:lstStyle/>
          <a:p>
            <a:pPr marL="358775" indent="-358775">
              <a:spcBef>
                <a:spcPts val="1200"/>
              </a:spcBef>
            </a:pPr>
            <a:r>
              <a:rPr lang="en-US" sz="3200" b="1" dirty="0" smtClean="0"/>
              <a:t>Manaakitanga</a:t>
            </a:r>
            <a:endParaRPr lang="en-US" sz="3200" dirty="0" smtClean="0"/>
          </a:p>
          <a:p>
            <a:pPr marL="358775" indent="-358775">
              <a:spcBef>
                <a:spcPts val="1200"/>
              </a:spcBef>
            </a:pPr>
            <a:r>
              <a:rPr lang="en-US" sz="3200" b="1" dirty="0" smtClean="0"/>
              <a:t>Mana Motuhake </a:t>
            </a:r>
            <a:endParaRPr lang="en-US" sz="3200" dirty="0" smtClean="0"/>
          </a:p>
          <a:p>
            <a:pPr marL="358775" indent="-358775">
              <a:spcBef>
                <a:spcPts val="1200"/>
              </a:spcBef>
            </a:pPr>
            <a:r>
              <a:rPr lang="en-US" sz="3200" b="1" dirty="0" err="1" smtClean="0"/>
              <a:t>Whakapiringatanga</a:t>
            </a:r>
            <a:endParaRPr lang="en-US" sz="3200" dirty="0" smtClean="0"/>
          </a:p>
        </p:txBody>
      </p:sp>
      <p:sp>
        <p:nvSpPr>
          <p:cNvPr id="9220" name="Content Placeholder 3"/>
          <p:cNvSpPr>
            <a:spLocks noGrp="1"/>
          </p:cNvSpPr>
          <p:nvPr>
            <p:ph sz="half" idx="2"/>
          </p:nvPr>
        </p:nvSpPr>
        <p:spPr>
          <a:xfrm>
            <a:off x="4716016" y="1484784"/>
            <a:ext cx="3451672" cy="4465166"/>
          </a:xfrm>
        </p:spPr>
        <p:txBody>
          <a:bodyPr/>
          <a:lstStyle/>
          <a:p>
            <a:pPr marL="358775" indent="-358775">
              <a:spcBef>
                <a:spcPts val="1200"/>
              </a:spcBef>
            </a:pPr>
            <a:r>
              <a:rPr lang="en-US" sz="3200" b="1" dirty="0" smtClean="0"/>
              <a:t>W</a:t>
            </a:r>
            <a:r>
              <a:rPr lang="en-GB" sz="3200" b="1" dirty="0" smtClean="0"/>
              <a:t>ā</a:t>
            </a:r>
            <a:r>
              <a:rPr lang="en-US" sz="3200" b="1" dirty="0" err="1" smtClean="0"/>
              <a:t>nanga</a:t>
            </a:r>
            <a:endParaRPr lang="en-US" sz="3200" dirty="0" smtClean="0"/>
          </a:p>
          <a:p>
            <a:pPr marL="358775" indent="-358775">
              <a:spcBef>
                <a:spcPts val="1200"/>
              </a:spcBef>
            </a:pPr>
            <a:r>
              <a:rPr lang="en-US" sz="3200" b="1" dirty="0" smtClean="0"/>
              <a:t>Ako</a:t>
            </a:r>
            <a:endParaRPr lang="en-US" sz="3200" dirty="0" smtClean="0"/>
          </a:p>
          <a:p>
            <a:pPr marL="358775" indent="-358775">
              <a:spcBef>
                <a:spcPts val="1200"/>
              </a:spcBef>
            </a:pPr>
            <a:r>
              <a:rPr lang="en-US" sz="3200" b="1" dirty="0" smtClean="0"/>
              <a:t>Kotahitanga:</a:t>
            </a:r>
            <a:endParaRPr lang="en-US" sz="3200" dirty="0" smtClean="0"/>
          </a:p>
          <a:p>
            <a:pPr marL="358775" indent="-358775">
              <a:buFontTx/>
              <a:buNone/>
            </a:pPr>
            <a:r>
              <a:rPr lang="en-US" sz="2400" dirty="0" smtClean="0"/>
              <a:t>    </a:t>
            </a:r>
            <a:r>
              <a:rPr lang="en-US" sz="1800" b="1" dirty="0" smtClean="0"/>
              <a:t>Bishop et al (2003)</a:t>
            </a:r>
          </a:p>
        </p:txBody>
      </p:sp>
      <p:sp>
        <p:nvSpPr>
          <p:cNvPr id="5" name="Slide Number Placeholder 4"/>
          <p:cNvSpPr>
            <a:spLocks noGrp="1"/>
          </p:cNvSpPr>
          <p:nvPr>
            <p:ph type="sldNum" sz="quarter" idx="12"/>
          </p:nvPr>
        </p:nvSpPr>
        <p:spPr>
          <a:xfrm>
            <a:off x="179512" y="5949280"/>
            <a:ext cx="1008112" cy="648370"/>
          </a:xfrm>
          <a:solidFill>
            <a:schemeClr val="bg1">
              <a:lumMod val="85000"/>
            </a:schemeClr>
          </a:solidFill>
          <a:ln>
            <a:solidFill>
              <a:schemeClr val="tx2">
                <a:lumMod val="75000"/>
              </a:schemeClr>
            </a:solidFill>
          </a:ln>
        </p:spPr>
        <p:txBody>
          <a:bodyPr/>
          <a:lstStyle/>
          <a:p>
            <a:pPr algn="ctr">
              <a:defRPr/>
            </a:pPr>
            <a:fld id="{714AB0E7-189B-44B8-A7D2-7D14AFAFBF0E}" type="slidenum">
              <a:rPr lang="en-NZ" sz="4000" b="1" i="1">
                <a:solidFill>
                  <a:srgbClr val="0070C0"/>
                </a:solidFill>
              </a:rPr>
              <a:pPr algn="ctr">
                <a:defRPr/>
              </a:pPr>
              <a:t>15</a:t>
            </a:fld>
            <a:endParaRPr lang="en-NZ" sz="4000" b="1" i="1" dirty="0">
              <a:solidFill>
                <a:srgbClr val="0070C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4"/>
          <p:cNvSpPr>
            <a:spLocks noGrp="1"/>
          </p:cNvSpPr>
          <p:nvPr>
            <p:ph type="title"/>
          </p:nvPr>
        </p:nvSpPr>
        <p:spPr>
          <a:xfrm>
            <a:off x="468313" y="0"/>
            <a:ext cx="7775575" cy="836613"/>
          </a:xfrm>
        </p:spPr>
        <p:txBody>
          <a:bodyPr/>
          <a:lstStyle/>
          <a:p>
            <a:pPr algn="ctr" eaLnBrk="1" hangingPunct="1"/>
            <a:r>
              <a:rPr lang="en-US" sz="3200" dirty="0" smtClean="0"/>
              <a:t/>
            </a:r>
            <a:br>
              <a:rPr lang="en-US" sz="3200" dirty="0" smtClean="0"/>
            </a:br>
            <a:r>
              <a:rPr lang="en-US" sz="3200" b="1" i="1" dirty="0" smtClean="0">
                <a:solidFill>
                  <a:srgbClr val="00B050"/>
                </a:solidFill>
              </a:rPr>
              <a:t>Evidence from Research </a:t>
            </a:r>
            <a:r>
              <a:rPr lang="en-US" sz="2800" b="1" i="1" dirty="0" smtClean="0">
                <a:solidFill>
                  <a:srgbClr val="00B050"/>
                </a:solidFill>
              </a:rPr>
              <a:t> </a:t>
            </a:r>
            <a:r>
              <a:rPr lang="en-US" sz="3200" i="1" dirty="0" smtClean="0"/>
              <a:t/>
            </a:r>
            <a:br>
              <a:rPr lang="en-US" sz="3200" i="1" dirty="0" smtClean="0"/>
            </a:br>
            <a:endParaRPr lang="en-US" sz="2400" i="1" dirty="0" smtClean="0"/>
          </a:p>
        </p:txBody>
      </p:sp>
      <p:sp>
        <p:nvSpPr>
          <p:cNvPr id="11267" name="Content Placeholder 5"/>
          <p:cNvSpPr>
            <a:spLocks noGrp="1"/>
          </p:cNvSpPr>
          <p:nvPr>
            <p:ph idx="1"/>
          </p:nvPr>
        </p:nvSpPr>
        <p:spPr>
          <a:xfrm>
            <a:off x="539552" y="764704"/>
            <a:ext cx="8137525" cy="5689600"/>
          </a:xfrm>
        </p:spPr>
        <p:txBody>
          <a:bodyPr/>
          <a:lstStyle/>
          <a:p>
            <a:pPr>
              <a:buFontTx/>
              <a:buNone/>
            </a:pPr>
            <a:r>
              <a:rPr lang="en-US" sz="2800" dirty="0" smtClean="0"/>
              <a:t>Data collected through 22 different schools</a:t>
            </a:r>
          </a:p>
          <a:p>
            <a:r>
              <a:rPr lang="en-US" sz="2400" dirty="0" smtClean="0"/>
              <a:t>330+ systematic classroom observations</a:t>
            </a:r>
          </a:p>
          <a:p>
            <a:r>
              <a:rPr lang="en-US" sz="2400" dirty="0" smtClean="0"/>
              <a:t>Student outcome data from achievement records</a:t>
            </a:r>
          </a:p>
          <a:p>
            <a:r>
              <a:rPr lang="en-US" sz="2400" dirty="0" smtClean="0"/>
              <a:t>150 teachers and 19 heads of departments interviewed</a:t>
            </a:r>
          </a:p>
          <a:p>
            <a:r>
              <a:rPr lang="en-US" sz="2400" dirty="0" smtClean="0"/>
              <a:t>20 principals, 19 deputy principals, and 22 deans interviewed</a:t>
            </a:r>
          </a:p>
          <a:p>
            <a:r>
              <a:rPr lang="en-US" sz="2400" dirty="0" smtClean="0"/>
              <a:t>22 school change facilitators and 32 team facilitators interviewed</a:t>
            </a:r>
          </a:p>
          <a:p>
            <a:r>
              <a:rPr lang="en-US" sz="2400" dirty="0" smtClean="0"/>
              <a:t>214 </a:t>
            </a:r>
            <a:r>
              <a:rPr lang="en-US" sz="2400" dirty="0" err="1" smtClean="0"/>
              <a:t>Māori</a:t>
            </a:r>
            <a:r>
              <a:rPr lang="en-US" sz="2400" dirty="0" smtClean="0"/>
              <a:t> students interviewed (39 focus groups)</a:t>
            </a:r>
          </a:p>
          <a:p>
            <a:r>
              <a:rPr lang="en-US" sz="2400" dirty="0" smtClean="0"/>
              <a:t>15 school board chairs interviewed</a:t>
            </a:r>
          </a:p>
          <a:p>
            <a:r>
              <a:rPr lang="en-US" sz="2400" dirty="0" smtClean="0"/>
              <a:t>19 focus group interviews conducted with </a:t>
            </a:r>
          </a:p>
          <a:p>
            <a:pPr>
              <a:buFontTx/>
              <a:buNone/>
            </a:pPr>
            <a:r>
              <a:rPr lang="en-US" sz="2400" dirty="0" smtClean="0"/>
              <a:t>     </a:t>
            </a:r>
            <a:r>
              <a:rPr lang="en-US" sz="2400" dirty="0" err="1" smtClean="0"/>
              <a:t>Māori</a:t>
            </a:r>
            <a:r>
              <a:rPr lang="en-US" sz="2400" dirty="0" smtClean="0"/>
              <a:t> parents</a:t>
            </a:r>
          </a:p>
          <a:p>
            <a:pPr eaLnBrk="1" hangingPunct="1">
              <a:buFontTx/>
              <a:buNone/>
            </a:pPr>
            <a:endParaRPr lang="en-US" sz="2400" dirty="0" smtClean="0"/>
          </a:p>
        </p:txBody>
      </p:sp>
      <p:sp>
        <p:nvSpPr>
          <p:cNvPr id="4" name="Slide Number Placeholder 4"/>
          <p:cNvSpPr>
            <a:spLocks noGrp="1"/>
          </p:cNvSpPr>
          <p:nvPr>
            <p:ph type="sldNum" sz="quarter" idx="12"/>
          </p:nvPr>
        </p:nvSpPr>
        <p:spPr>
          <a:xfrm>
            <a:off x="251520" y="6021288"/>
            <a:ext cx="791766" cy="648072"/>
          </a:xfrm>
          <a:solidFill>
            <a:schemeClr val="bg1">
              <a:lumMod val="85000"/>
            </a:schemeClr>
          </a:solidFill>
          <a:ln>
            <a:solidFill>
              <a:schemeClr val="tx2">
                <a:lumMod val="75000"/>
              </a:schemeClr>
            </a:solidFill>
          </a:ln>
        </p:spPr>
        <p:txBody>
          <a:bodyPr/>
          <a:lstStyle/>
          <a:p>
            <a:pPr algn="ctr">
              <a:defRPr/>
            </a:pPr>
            <a:fld id="{714AB0E7-189B-44B8-A7D2-7D14AFAFBF0E}" type="slidenum">
              <a:rPr lang="en-NZ" sz="4000" b="1" i="1">
                <a:solidFill>
                  <a:srgbClr val="0070C0"/>
                </a:solidFill>
              </a:rPr>
              <a:pPr algn="ctr">
                <a:defRPr/>
              </a:pPr>
              <a:t>16</a:t>
            </a:fld>
            <a:endParaRPr lang="en-NZ" sz="4000" b="1" i="1" dirty="0">
              <a:solidFill>
                <a:srgbClr val="0070C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755650" y="260350"/>
            <a:ext cx="7772400" cy="1143000"/>
          </a:xfrm>
        </p:spPr>
        <p:txBody>
          <a:bodyPr/>
          <a:lstStyle/>
          <a:p>
            <a:pPr algn="ctr" eaLnBrk="1" hangingPunct="1"/>
            <a:r>
              <a:rPr lang="en-NZ" sz="3600" b="1" i="1" dirty="0" smtClean="0">
                <a:solidFill>
                  <a:srgbClr val="00B050"/>
                </a:solidFill>
              </a:rPr>
              <a:t>Key Findings (Interview data)</a:t>
            </a:r>
            <a:endParaRPr lang="en-GB" sz="3600" b="1" i="1" dirty="0" smtClean="0">
              <a:solidFill>
                <a:srgbClr val="00B050"/>
              </a:solidFill>
            </a:endParaRPr>
          </a:p>
        </p:txBody>
      </p:sp>
      <p:sp>
        <p:nvSpPr>
          <p:cNvPr id="24579" name="Rectangle 3"/>
          <p:cNvSpPr>
            <a:spLocks noGrp="1" noChangeArrowheads="1"/>
          </p:cNvSpPr>
          <p:nvPr>
            <p:ph type="body" idx="1"/>
          </p:nvPr>
        </p:nvSpPr>
        <p:spPr>
          <a:xfrm>
            <a:off x="755650" y="1412875"/>
            <a:ext cx="7561263" cy="4679950"/>
          </a:xfrm>
        </p:spPr>
        <p:txBody>
          <a:bodyPr/>
          <a:lstStyle/>
          <a:p>
            <a:pPr eaLnBrk="1" hangingPunct="1">
              <a:lnSpc>
                <a:spcPct val="90000"/>
              </a:lnSpc>
              <a:spcAft>
                <a:spcPct val="60000"/>
              </a:spcAft>
            </a:pPr>
            <a:r>
              <a:rPr lang="en-US" sz="2400" dirty="0" smtClean="0"/>
              <a:t>Interviews with 150 teachers found an overwhelming majority to articulate a value for relationship-based pedagogy through a process of confronting  their own attitudes and beliefs</a:t>
            </a:r>
          </a:p>
          <a:p>
            <a:pPr eaLnBrk="1" hangingPunct="1">
              <a:lnSpc>
                <a:spcPct val="90000"/>
              </a:lnSpc>
              <a:spcAft>
                <a:spcPct val="60000"/>
              </a:spcAft>
            </a:pPr>
            <a:r>
              <a:rPr lang="en-US" sz="2400" dirty="0" smtClean="0"/>
              <a:t>Teachers described various ways in which they had implemented relationship-based pedagogies in their own classroom</a:t>
            </a:r>
          </a:p>
          <a:p>
            <a:pPr eaLnBrk="1" hangingPunct="1">
              <a:lnSpc>
                <a:spcPct val="90000"/>
              </a:lnSpc>
              <a:spcAft>
                <a:spcPct val="60000"/>
              </a:spcAft>
            </a:pPr>
            <a:r>
              <a:rPr lang="en-US" sz="2400" dirty="0" err="1" smtClean="0"/>
              <a:t>Māori</a:t>
            </a:r>
            <a:r>
              <a:rPr lang="en-US" sz="2400" dirty="0" smtClean="0"/>
              <a:t> students and </a:t>
            </a:r>
            <a:r>
              <a:rPr lang="en-US" sz="2400" dirty="0" err="1" smtClean="0"/>
              <a:t>whānau</a:t>
            </a:r>
            <a:r>
              <a:rPr lang="en-US" sz="2400" dirty="0" smtClean="0"/>
              <a:t> were quick to notice teacher change </a:t>
            </a:r>
          </a:p>
        </p:txBody>
      </p:sp>
      <p:sp>
        <p:nvSpPr>
          <p:cNvPr id="4" name="Slide Number Placeholder 4"/>
          <p:cNvSpPr>
            <a:spLocks noGrp="1"/>
          </p:cNvSpPr>
          <p:nvPr>
            <p:ph type="sldNum" sz="quarter" idx="12"/>
          </p:nvPr>
        </p:nvSpPr>
        <p:spPr>
          <a:xfrm>
            <a:off x="179512" y="5949280"/>
            <a:ext cx="1152128" cy="576064"/>
          </a:xfrm>
          <a:solidFill>
            <a:schemeClr val="bg1">
              <a:lumMod val="85000"/>
            </a:schemeClr>
          </a:solidFill>
          <a:ln>
            <a:solidFill>
              <a:schemeClr val="tx2">
                <a:lumMod val="75000"/>
              </a:schemeClr>
            </a:solidFill>
          </a:ln>
        </p:spPr>
        <p:txBody>
          <a:bodyPr/>
          <a:lstStyle/>
          <a:p>
            <a:pPr algn="ctr">
              <a:defRPr/>
            </a:pPr>
            <a:fld id="{714AB0E7-189B-44B8-A7D2-7D14AFAFBF0E}" type="slidenum">
              <a:rPr lang="en-NZ" sz="4000" b="1" i="1">
                <a:solidFill>
                  <a:srgbClr val="0070C0"/>
                </a:solidFill>
              </a:rPr>
              <a:pPr algn="ctr">
                <a:defRPr/>
              </a:pPr>
              <a:t>17</a:t>
            </a:fld>
            <a:endParaRPr lang="en-NZ" sz="4000" b="1" i="1" dirty="0">
              <a:solidFill>
                <a:srgbClr val="0070C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539750" y="333375"/>
            <a:ext cx="7777163" cy="1584325"/>
          </a:xfrm>
        </p:spPr>
        <p:txBody>
          <a:bodyPr/>
          <a:lstStyle/>
          <a:p>
            <a:pPr algn="ctr" eaLnBrk="1" hangingPunct="1"/>
            <a:r>
              <a:rPr lang="en-NZ" sz="3600" b="1" i="1" dirty="0" smtClean="0">
                <a:solidFill>
                  <a:srgbClr val="00B050"/>
                </a:solidFill>
              </a:rPr>
              <a:t>Investigating Au </a:t>
            </a:r>
            <a:r>
              <a:rPr lang="en-NZ" sz="3600" b="1" i="1" dirty="0" smtClean="0">
                <a:solidFill>
                  <a:srgbClr val="00B050"/>
                </a:solidFill>
              </a:rPr>
              <a:t>/ Teacher </a:t>
            </a:r>
            <a:r>
              <a:rPr lang="en-NZ" sz="3600" b="1" i="1" dirty="0" smtClean="0">
                <a:solidFill>
                  <a:srgbClr val="00B050"/>
                </a:solidFill>
              </a:rPr>
              <a:t>attitudes and expectations</a:t>
            </a:r>
            <a:endParaRPr lang="en-GB" sz="3600" b="1" i="1" dirty="0" smtClean="0">
              <a:solidFill>
                <a:srgbClr val="00B050"/>
              </a:solidFill>
            </a:endParaRPr>
          </a:p>
        </p:txBody>
      </p:sp>
      <p:sp>
        <p:nvSpPr>
          <p:cNvPr id="25603" name="Rectangle 3"/>
          <p:cNvSpPr>
            <a:spLocks noGrp="1" noChangeArrowheads="1"/>
          </p:cNvSpPr>
          <p:nvPr>
            <p:ph type="body" idx="1"/>
          </p:nvPr>
        </p:nvSpPr>
        <p:spPr>
          <a:xfrm>
            <a:off x="539750" y="2060575"/>
            <a:ext cx="7704138" cy="4105275"/>
          </a:xfrm>
        </p:spPr>
        <p:txBody>
          <a:bodyPr/>
          <a:lstStyle/>
          <a:p>
            <a:pPr marL="0" indent="0" eaLnBrk="1" hangingPunct="1">
              <a:spcBef>
                <a:spcPct val="0"/>
              </a:spcBef>
              <a:buFontTx/>
              <a:buNone/>
            </a:pPr>
            <a:r>
              <a:rPr lang="en-US" sz="2800" i="1" dirty="0" smtClean="0"/>
              <a:t>Expectation, definitely. Because before Te Kotahitanga, I did drop into that trap of thinking, “Oh, these difficult </a:t>
            </a:r>
            <a:r>
              <a:rPr lang="en-US" sz="2800" i="1" dirty="0" err="1" smtClean="0"/>
              <a:t>Māori</a:t>
            </a:r>
            <a:r>
              <a:rPr lang="en-US" sz="2800" i="1" dirty="0" smtClean="0"/>
              <a:t> students, I’ll just never get through to them. Whatever am I going to do with them?” … I did develop this view… not to expect as much from them as I would from other students, and that has changed definitely! </a:t>
            </a:r>
            <a:r>
              <a:rPr lang="en-US" sz="2800" dirty="0" smtClean="0"/>
              <a:t>(Teacher)</a:t>
            </a:r>
            <a:endParaRPr lang="en-GB" sz="2800" i="1" dirty="0" smtClean="0"/>
          </a:p>
        </p:txBody>
      </p:sp>
      <p:sp>
        <p:nvSpPr>
          <p:cNvPr id="4" name="Slide Number Placeholder 4"/>
          <p:cNvSpPr>
            <a:spLocks noGrp="1"/>
          </p:cNvSpPr>
          <p:nvPr>
            <p:ph type="sldNum" sz="quarter" idx="12"/>
          </p:nvPr>
        </p:nvSpPr>
        <p:spPr>
          <a:xfrm>
            <a:off x="251520" y="5949280"/>
            <a:ext cx="792088" cy="648370"/>
          </a:xfrm>
          <a:solidFill>
            <a:schemeClr val="bg1">
              <a:lumMod val="85000"/>
            </a:schemeClr>
          </a:solidFill>
          <a:ln>
            <a:solidFill>
              <a:schemeClr val="tx2">
                <a:lumMod val="75000"/>
              </a:schemeClr>
            </a:solidFill>
          </a:ln>
        </p:spPr>
        <p:txBody>
          <a:bodyPr/>
          <a:lstStyle/>
          <a:p>
            <a:pPr algn="ctr">
              <a:defRPr/>
            </a:pPr>
            <a:fld id="{714AB0E7-189B-44B8-A7D2-7D14AFAFBF0E}" type="slidenum">
              <a:rPr lang="en-NZ" sz="4000" b="1" i="1">
                <a:solidFill>
                  <a:srgbClr val="0070C0"/>
                </a:solidFill>
              </a:rPr>
              <a:pPr algn="ctr">
                <a:defRPr/>
              </a:pPr>
              <a:t>18</a:t>
            </a:fld>
            <a:endParaRPr lang="en-NZ" sz="4000" b="1" i="1" dirty="0">
              <a:solidFill>
                <a:srgbClr val="0070C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95288" y="260351"/>
            <a:ext cx="8137525" cy="792386"/>
          </a:xfrm>
        </p:spPr>
        <p:txBody>
          <a:bodyPr/>
          <a:lstStyle/>
          <a:p>
            <a:pPr algn="ctr" eaLnBrk="1" hangingPunct="1"/>
            <a:r>
              <a:rPr lang="en-NZ" sz="3600" b="1" i="1" dirty="0" err="1" smtClean="0">
                <a:solidFill>
                  <a:srgbClr val="00B050"/>
                </a:solidFill>
              </a:rPr>
              <a:t>Manākitanga</a:t>
            </a:r>
            <a:r>
              <a:rPr lang="en-NZ" sz="3600" b="1" i="1" dirty="0" smtClean="0">
                <a:solidFill>
                  <a:srgbClr val="00B050"/>
                </a:solidFill>
              </a:rPr>
              <a:t> – Caring for students as culturally located individuals</a:t>
            </a:r>
            <a:endParaRPr lang="en-GB" sz="3600" b="1" i="1" dirty="0" smtClean="0">
              <a:solidFill>
                <a:srgbClr val="00B050"/>
              </a:solidFill>
            </a:endParaRPr>
          </a:p>
        </p:txBody>
      </p:sp>
      <p:sp>
        <p:nvSpPr>
          <p:cNvPr id="31747" name="Rectangle 3"/>
          <p:cNvSpPr>
            <a:spLocks noGrp="1" noChangeArrowheads="1"/>
          </p:cNvSpPr>
          <p:nvPr>
            <p:ph type="body" idx="1"/>
          </p:nvPr>
        </p:nvSpPr>
        <p:spPr>
          <a:xfrm>
            <a:off x="395536" y="1700808"/>
            <a:ext cx="7848600" cy="4176712"/>
          </a:xfrm>
        </p:spPr>
        <p:txBody>
          <a:bodyPr/>
          <a:lstStyle/>
          <a:p>
            <a:pPr marL="0" indent="0" eaLnBrk="1" hangingPunct="1">
              <a:lnSpc>
                <a:spcPct val="90000"/>
              </a:lnSpc>
              <a:buFontTx/>
              <a:buNone/>
            </a:pPr>
            <a:r>
              <a:rPr lang="en-US" sz="2400" i="1" dirty="0" smtClean="0"/>
              <a:t>Just …. looking after the </a:t>
            </a:r>
            <a:r>
              <a:rPr lang="en-US" sz="2400" i="1" dirty="0" err="1" smtClean="0"/>
              <a:t>mana</a:t>
            </a:r>
            <a:r>
              <a:rPr lang="en-US" sz="2400" i="1" dirty="0" smtClean="0"/>
              <a:t> (status) of the student in particular…. One of the things … I’m certainly learning over the process is … that attitude as a teacher …. to learn how to engage in conversations about their culture, with your students is really important.  It’s probably one of the most valuable things that I’ve been getting out of the process.  ‘How am I going to take the students forward while maintaining – the </a:t>
            </a:r>
            <a:r>
              <a:rPr lang="en-US" sz="2400" i="1" dirty="0" err="1" smtClean="0"/>
              <a:t>mana</a:t>
            </a:r>
            <a:r>
              <a:rPr lang="en-US" sz="2400" i="1" dirty="0" smtClean="0"/>
              <a:t> of that student….. things like </a:t>
            </a:r>
            <a:r>
              <a:rPr lang="en-US" sz="2400" i="1" dirty="0" err="1" smtClean="0"/>
              <a:t>manākitanga</a:t>
            </a:r>
            <a:r>
              <a:rPr lang="en-US" sz="2400" i="1" dirty="0" smtClean="0"/>
              <a:t> (caring for kids as culturally located individuals), how am I actually [doing that]? I wouldn’t have thought that was important before </a:t>
            </a:r>
            <a:r>
              <a:rPr lang="en-US" sz="2400" dirty="0" smtClean="0"/>
              <a:t>(Teacher)</a:t>
            </a:r>
            <a:endParaRPr lang="en-GB" sz="2400" dirty="0" smtClean="0"/>
          </a:p>
        </p:txBody>
      </p:sp>
      <p:sp>
        <p:nvSpPr>
          <p:cNvPr id="4" name="Slide Number Placeholder 4"/>
          <p:cNvSpPr>
            <a:spLocks noGrp="1"/>
          </p:cNvSpPr>
          <p:nvPr>
            <p:ph type="sldNum" sz="quarter" idx="12"/>
          </p:nvPr>
        </p:nvSpPr>
        <p:spPr>
          <a:xfrm>
            <a:off x="251520" y="5949280"/>
            <a:ext cx="792088" cy="648370"/>
          </a:xfrm>
          <a:solidFill>
            <a:schemeClr val="bg1">
              <a:lumMod val="85000"/>
            </a:schemeClr>
          </a:solidFill>
          <a:ln>
            <a:solidFill>
              <a:schemeClr val="tx2">
                <a:lumMod val="75000"/>
              </a:schemeClr>
            </a:solidFill>
          </a:ln>
        </p:spPr>
        <p:txBody>
          <a:bodyPr/>
          <a:lstStyle/>
          <a:p>
            <a:pPr algn="ctr">
              <a:defRPr/>
            </a:pPr>
            <a:fld id="{714AB0E7-189B-44B8-A7D2-7D14AFAFBF0E}" type="slidenum">
              <a:rPr lang="en-NZ" sz="4000" b="1" i="1">
                <a:solidFill>
                  <a:srgbClr val="0070C0"/>
                </a:solidFill>
              </a:rPr>
              <a:pPr algn="ctr">
                <a:defRPr/>
              </a:pPr>
              <a:t>19</a:t>
            </a:fld>
            <a:endParaRPr lang="en-NZ" sz="4000" b="1" i="1" dirty="0">
              <a:solidFill>
                <a:srgbClr val="0070C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2843213" y="549275"/>
            <a:ext cx="4244975" cy="5616575"/>
          </a:xfrm>
        </p:spPr>
        <p:txBody>
          <a:bodyPr/>
          <a:lstStyle/>
          <a:p>
            <a:pPr algn="ctr" eaLnBrk="1" hangingPunct="1">
              <a:buFontTx/>
              <a:buNone/>
            </a:pPr>
            <a:r>
              <a:rPr lang="en-GB" sz="3600" i="1" dirty="0" err="1" smtClean="0"/>
              <a:t>Ehara</a:t>
            </a:r>
            <a:r>
              <a:rPr lang="en-GB" sz="3600" i="1" dirty="0" smtClean="0"/>
              <a:t> </a:t>
            </a:r>
            <a:r>
              <a:rPr lang="en-GB" sz="3600" i="1" dirty="0" err="1" smtClean="0"/>
              <a:t>taku</a:t>
            </a:r>
            <a:r>
              <a:rPr lang="en-GB" sz="3600" i="1" dirty="0" smtClean="0"/>
              <a:t> </a:t>
            </a:r>
            <a:r>
              <a:rPr lang="en-GB" sz="3600" i="1" dirty="0" err="1" smtClean="0"/>
              <a:t>toa</a:t>
            </a:r>
            <a:r>
              <a:rPr lang="en-GB" sz="3600" i="1" dirty="0" smtClean="0"/>
              <a:t> </a:t>
            </a:r>
            <a:r>
              <a:rPr lang="en-GB" sz="3600" i="1" dirty="0" err="1" smtClean="0"/>
              <a:t>i</a:t>
            </a:r>
            <a:r>
              <a:rPr lang="en-GB" sz="3600" i="1" dirty="0" smtClean="0"/>
              <a:t> </a:t>
            </a:r>
            <a:r>
              <a:rPr lang="en-GB" sz="3600" i="1" dirty="0" err="1" smtClean="0"/>
              <a:t>te</a:t>
            </a:r>
            <a:r>
              <a:rPr lang="en-GB" sz="3600" i="1" dirty="0" smtClean="0"/>
              <a:t> </a:t>
            </a:r>
            <a:r>
              <a:rPr lang="en-GB" sz="3600" i="1" dirty="0" err="1" smtClean="0"/>
              <a:t>toa</a:t>
            </a:r>
            <a:r>
              <a:rPr lang="en-GB" sz="3600" i="1" dirty="0" smtClean="0"/>
              <a:t> </a:t>
            </a:r>
            <a:r>
              <a:rPr lang="en-GB" sz="3600" i="1" dirty="0" err="1" smtClean="0"/>
              <a:t>takitahi</a:t>
            </a:r>
            <a:r>
              <a:rPr lang="en-GB" sz="3600" i="1" dirty="0" smtClean="0"/>
              <a:t>, </a:t>
            </a:r>
            <a:r>
              <a:rPr lang="en-GB" sz="3600" i="1" dirty="0" err="1" smtClean="0"/>
              <a:t>engari</a:t>
            </a:r>
            <a:r>
              <a:rPr lang="en-GB" sz="3600" i="1" dirty="0" smtClean="0"/>
              <a:t> he </a:t>
            </a:r>
            <a:r>
              <a:rPr lang="en-GB" sz="3600" i="1" dirty="0" err="1" smtClean="0"/>
              <a:t>toa</a:t>
            </a:r>
            <a:r>
              <a:rPr lang="en-GB" sz="3600" i="1" dirty="0" smtClean="0"/>
              <a:t> </a:t>
            </a:r>
            <a:r>
              <a:rPr lang="en-GB" sz="3600" i="1" dirty="0" err="1" smtClean="0"/>
              <a:t>takitini</a:t>
            </a:r>
            <a:r>
              <a:rPr lang="en-GB" sz="3600" i="1" dirty="0" smtClean="0"/>
              <a:t>.</a:t>
            </a:r>
            <a:endParaRPr lang="en-US" sz="3600" b="1" dirty="0" smtClean="0"/>
          </a:p>
          <a:p>
            <a:pPr algn="ctr" eaLnBrk="1" hangingPunct="1">
              <a:buFontTx/>
              <a:buNone/>
            </a:pPr>
            <a:r>
              <a:rPr lang="en-GB" sz="3600" i="1" dirty="0" smtClean="0"/>
              <a:t> </a:t>
            </a:r>
            <a:endParaRPr lang="en-US" sz="3600" b="1" dirty="0" smtClean="0"/>
          </a:p>
        </p:txBody>
      </p:sp>
      <p:pic>
        <p:nvPicPr>
          <p:cNvPr id="4099" name="Picture 4" descr="Carving.jpg"/>
          <p:cNvPicPr>
            <a:picLocks noChangeAspect="1"/>
          </p:cNvPicPr>
          <p:nvPr/>
        </p:nvPicPr>
        <p:blipFill>
          <a:blip r:embed="rId3" cstate="print"/>
          <a:srcRect l="31845" r="33275"/>
          <a:stretch>
            <a:fillRect/>
          </a:stretch>
        </p:blipFill>
        <p:spPr bwMode="auto">
          <a:xfrm>
            <a:off x="899592" y="0"/>
            <a:ext cx="1655762" cy="6858000"/>
          </a:xfrm>
          <a:prstGeom prst="rect">
            <a:avLst/>
          </a:prstGeom>
          <a:noFill/>
          <a:ln w="9525">
            <a:noFill/>
            <a:miter lim="800000"/>
            <a:headEnd/>
            <a:tailEnd/>
          </a:ln>
        </p:spPr>
      </p:pic>
      <p:sp>
        <p:nvSpPr>
          <p:cNvPr id="6" name="Slide Number Placeholder 4"/>
          <p:cNvSpPr>
            <a:spLocks noGrp="1"/>
          </p:cNvSpPr>
          <p:nvPr>
            <p:ph type="sldNum" sz="quarter" idx="12"/>
          </p:nvPr>
        </p:nvSpPr>
        <p:spPr>
          <a:xfrm>
            <a:off x="179512" y="5949280"/>
            <a:ext cx="503734" cy="648370"/>
          </a:xfrm>
          <a:solidFill>
            <a:schemeClr val="bg1">
              <a:lumMod val="85000"/>
            </a:schemeClr>
          </a:solidFill>
          <a:ln>
            <a:solidFill>
              <a:schemeClr val="tx2">
                <a:lumMod val="75000"/>
              </a:schemeClr>
            </a:solidFill>
          </a:ln>
        </p:spPr>
        <p:txBody>
          <a:bodyPr/>
          <a:lstStyle/>
          <a:p>
            <a:pPr algn="ctr">
              <a:defRPr/>
            </a:pPr>
            <a:fld id="{714AB0E7-189B-44B8-A7D2-7D14AFAFBF0E}" type="slidenum">
              <a:rPr lang="en-NZ" sz="4000" b="1" i="1">
                <a:solidFill>
                  <a:srgbClr val="0070C0"/>
                </a:solidFill>
              </a:rPr>
              <a:pPr algn="ctr">
                <a:defRPr/>
              </a:pPr>
              <a:t>2</a:t>
            </a:fld>
            <a:endParaRPr lang="en-NZ" sz="4000" b="1" i="1" dirty="0">
              <a:solidFill>
                <a:srgbClr val="0070C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50825" y="1"/>
            <a:ext cx="8137525" cy="1268760"/>
          </a:xfrm>
        </p:spPr>
        <p:txBody>
          <a:bodyPr/>
          <a:lstStyle/>
          <a:p>
            <a:pPr algn="ctr" eaLnBrk="1" hangingPunct="1"/>
            <a:r>
              <a:rPr lang="en-GB" sz="3800" b="1" i="1" dirty="0" smtClean="0">
                <a:solidFill>
                  <a:srgbClr val="00B050"/>
                </a:solidFill>
              </a:rPr>
              <a:t>Investigating pedagogies ‘</a:t>
            </a:r>
            <a:r>
              <a:rPr lang="en-GB" sz="3800" b="1" i="1" dirty="0" err="1" smtClean="0">
                <a:solidFill>
                  <a:srgbClr val="00B050"/>
                </a:solidFill>
              </a:rPr>
              <a:t>whānau</a:t>
            </a:r>
            <a:r>
              <a:rPr lang="en-GB" sz="3800" b="1" i="1" dirty="0" smtClean="0">
                <a:solidFill>
                  <a:srgbClr val="00B050"/>
                </a:solidFill>
              </a:rPr>
              <a:t>’</a:t>
            </a:r>
          </a:p>
        </p:txBody>
      </p:sp>
      <p:sp>
        <p:nvSpPr>
          <p:cNvPr id="26627" name="Rectangle 3"/>
          <p:cNvSpPr>
            <a:spLocks noGrp="1" noChangeArrowheads="1"/>
          </p:cNvSpPr>
          <p:nvPr>
            <p:ph type="body" idx="1"/>
          </p:nvPr>
        </p:nvSpPr>
        <p:spPr>
          <a:xfrm>
            <a:off x="395536" y="1412776"/>
            <a:ext cx="7992616" cy="4681215"/>
          </a:xfrm>
        </p:spPr>
        <p:txBody>
          <a:bodyPr/>
          <a:lstStyle/>
          <a:p>
            <a:pPr marL="0" indent="0" eaLnBrk="1" hangingPunct="1">
              <a:lnSpc>
                <a:spcPct val="90000"/>
              </a:lnSpc>
              <a:buFontTx/>
              <a:buNone/>
            </a:pPr>
            <a:r>
              <a:rPr lang="en-US" sz="2600" i="1" dirty="0" smtClean="0"/>
              <a:t>I was a traditional classroom teacher… from way back. My job was to provide knowledge for the students. Their job was to use that knowledge in a wise way, but the whole exposure to Te Kotahitanga makes you question what you’re doing in the classroom. That shift to the discursive, whereby kids get to tell me about what is important to them, their cultural identities that has actually opened a whole lot of doors, in terms of what you can do in the classroom, you start to question the whole foundation on which you built your concept of teaching… now I take a not-knowing position  	</a:t>
            </a:r>
            <a:r>
              <a:rPr lang="en-US" sz="2600" dirty="0" smtClean="0"/>
              <a:t>(Teacher)</a:t>
            </a:r>
            <a:endParaRPr lang="en-GB" sz="2600" dirty="0" smtClean="0"/>
          </a:p>
        </p:txBody>
      </p:sp>
      <p:sp>
        <p:nvSpPr>
          <p:cNvPr id="4" name="Slide Number Placeholder 4"/>
          <p:cNvSpPr>
            <a:spLocks noGrp="1"/>
          </p:cNvSpPr>
          <p:nvPr>
            <p:ph type="sldNum" sz="quarter" idx="12"/>
          </p:nvPr>
        </p:nvSpPr>
        <p:spPr>
          <a:xfrm>
            <a:off x="251520" y="5949280"/>
            <a:ext cx="792088" cy="648370"/>
          </a:xfrm>
          <a:solidFill>
            <a:schemeClr val="bg1">
              <a:lumMod val="85000"/>
            </a:schemeClr>
          </a:solidFill>
          <a:ln>
            <a:solidFill>
              <a:schemeClr val="tx2">
                <a:lumMod val="75000"/>
              </a:schemeClr>
            </a:solidFill>
          </a:ln>
        </p:spPr>
        <p:txBody>
          <a:bodyPr/>
          <a:lstStyle/>
          <a:p>
            <a:pPr algn="ctr">
              <a:defRPr/>
            </a:pPr>
            <a:fld id="{714AB0E7-189B-44B8-A7D2-7D14AFAFBF0E}" type="slidenum">
              <a:rPr lang="en-NZ" sz="4000" b="1" i="1">
                <a:solidFill>
                  <a:srgbClr val="0070C0"/>
                </a:solidFill>
              </a:rPr>
              <a:pPr algn="ctr">
                <a:defRPr/>
              </a:pPr>
              <a:t>20</a:t>
            </a:fld>
            <a:endParaRPr lang="en-NZ" sz="4000" b="1" i="1" dirty="0">
              <a:solidFill>
                <a:srgbClr val="0070C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388" y="188641"/>
            <a:ext cx="7772400" cy="648072"/>
          </a:xfrm>
        </p:spPr>
        <p:txBody>
          <a:bodyPr/>
          <a:lstStyle/>
          <a:p>
            <a:pPr algn="ctr"/>
            <a:r>
              <a:rPr lang="en-NZ" sz="4000" b="1" i="1" dirty="0" smtClean="0">
                <a:solidFill>
                  <a:srgbClr val="00B050"/>
                </a:solidFill>
              </a:rPr>
              <a:t>A </a:t>
            </a:r>
            <a:r>
              <a:rPr lang="en-NZ" sz="4000" b="1" i="1" dirty="0" err="1" smtClean="0">
                <a:solidFill>
                  <a:srgbClr val="00B050"/>
                </a:solidFill>
              </a:rPr>
              <a:t>whānau</a:t>
            </a:r>
            <a:r>
              <a:rPr lang="en-NZ" sz="4000" b="1" i="1" dirty="0" smtClean="0">
                <a:solidFill>
                  <a:srgbClr val="00B050"/>
                </a:solidFill>
              </a:rPr>
              <a:t> of learning</a:t>
            </a:r>
            <a:endParaRPr lang="en-NZ" sz="4000" b="1" i="1" dirty="0">
              <a:solidFill>
                <a:srgbClr val="00B050"/>
              </a:solidFill>
            </a:endParaRPr>
          </a:p>
        </p:txBody>
      </p:sp>
      <p:sp>
        <p:nvSpPr>
          <p:cNvPr id="3" name="Content Placeholder 2"/>
          <p:cNvSpPr>
            <a:spLocks noGrp="1"/>
          </p:cNvSpPr>
          <p:nvPr>
            <p:ph idx="1"/>
          </p:nvPr>
        </p:nvSpPr>
        <p:spPr>
          <a:xfrm>
            <a:off x="179388" y="908720"/>
            <a:ext cx="8065020" cy="4752305"/>
          </a:xfrm>
        </p:spPr>
        <p:txBody>
          <a:bodyPr/>
          <a:lstStyle/>
          <a:p>
            <a:pPr>
              <a:buNone/>
            </a:pPr>
            <a:r>
              <a:rPr lang="en-US" sz="2000" i="1" dirty="0" smtClean="0"/>
              <a:t>     I have learned that I need to have clear and high expectations for  myself as well as the kids. I have had to look at everything that I may be doing </a:t>
            </a:r>
            <a:r>
              <a:rPr lang="en-US" sz="2000" i="1" dirty="0" smtClean="0"/>
              <a:t>in my teaching, </a:t>
            </a:r>
            <a:r>
              <a:rPr lang="en-US" sz="2000" i="1" dirty="0" smtClean="0"/>
              <a:t>before I point the finger at anyone else. I had to learn about my student’s backgrounds and their culture. It was something that I never thought of before, would be important to them and their families. And I have learned to challenge </a:t>
            </a:r>
            <a:r>
              <a:rPr lang="en-US" sz="2000" i="1" dirty="0" smtClean="0"/>
              <a:t>my class</a:t>
            </a:r>
            <a:r>
              <a:rPr lang="en-US" sz="2000" i="1" dirty="0" smtClean="0"/>
              <a:t> </a:t>
            </a:r>
            <a:r>
              <a:rPr lang="en-US" sz="2000" i="1" dirty="0" smtClean="0"/>
              <a:t>to ‘step up’ and if you set that challenge for them and help </a:t>
            </a:r>
            <a:r>
              <a:rPr lang="en-US" sz="2000" i="1" dirty="0" smtClean="0"/>
              <a:t>them, </a:t>
            </a:r>
            <a:r>
              <a:rPr lang="en-US" sz="2000" i="1" dirty="0" smtClean="0"/>
              <a:t>they will do it. Now I have set up my classroom so that everyone has to take responsibility for </a:t>
            </a:r>
            <a:r>
              <a:rPr lang="en-US" sz="2000" i="1" dirty="0" smtClean="0"/>
              <a:t>others. </a:t>
            </a:r>
            <a:r>
              <a:rPr lang="en-US" sz="2000" i="1" dirty="0" smtClean="0"/>
              <a:t>We work as a </a:t>
            </a:r>
            <a:r>
              <a:rPr lang="en-US" sz="2000" i="1" dirty="0" err="1" smtClean="0"/>
              <a:t>whānau</a:t>
            </a:r>
            <a:r>
              <a:rPr lang="en-US" sz="2000" i="1" dirty="0" smtClean="0"/>
              <a:t>, a </a:t>
            </a:r>
            <a:r>
              <a:rPr lang="en-US" sz="2000" i="1" dirty="0" err="1" smtClean="0"/>
              <a:t>whānau</a:t>
            </a:r>
            <a:r>
              <a:rPr lang="en-US" sz="2000" i="1" dirty="0" smtClean="0"/>
              <a:t> of learning and that means we have class kawa (protocols), rights and responsibilities for how we all </a:t>
            </a:r>
            <a:r>
              <a:rPr lang="en-US" sz="2000" i="1" dirty="0" smtClean="0"/>
              <a:t>work…  </a:t>
            </a:r>
            <a:r>
              <a:rPr lang="en-US" sz="2000" i="1" dirty="0" smtClean="0"/>
              <a:t>and that means me as well. I need to model the </a:t>
            </a:r>
            <a:r>
              <a:rPr lang="en-US" sz="2000" i="1" dirty="0" err="1" smtClean="0"/>
              <a:t>behaviour</a:t>
            </a:r>
            <a:r>
              <a:rPr lang="en-US" sz="2000" i="1" dirty="0" smtClean="0"/>
              <a:t> that we have all agreed on. </a:t>
            </a:r>
            <a:r>
              <a:rPr lang="en-US" sz="2000" i="1" dirty="0" smtClean="0"/>
              <a:t>This </a:t>
            </a:r>
            <a:r>
              <a:rPr lang="en-US" sz="2000" i="1" dirty="0" smtClean="0"/>
              <a:t>professional learning has really changed my </a:t>
            </a:r>
            <a:r>
              <a:rPr lang="en-US" sz="2000" i="1" dirty="0" smtClean="0"/>
              <a:t>practice, my </a:t>
            </a:r>
            <a:r>
              <a:rPr lang="en-US" sz="2000" i="1" dirty="0" smtClean="0"/>
              <a:t>expectations of my kids and of myself as a teaching professional (Teacher)</a:t>
            </a:r>
            <a:endParaRPr lang="en-NZ" sz="2000" i="1" dirty="0"/>
          </a:p>
        </p:txBody>
      </p:sp>
      <p:sp>
        <p:nvSpPr>
          <p:cNvPr id="4" name="Slide Number Placeholder 4"/>
          <p:cNvSpPr>
            <a:spLocks noGrp="1"/>
          </p:cNvSpPr>
          <p:nvPr>
            <p:ph type="sldNum" sz="quarter" idx="12"/>
          </p:nvPr>
        </p:nvSpPr>
        <p:spPr>
          <a:xfrm>
            <a:off x="251520" y="5949280"/>
            <a:ext cx="792088" cy="648370"/>
          </a:xfrm>
          <a:solidFill>
            <a:schemeClr val="bg1">
              <a:lumMod val="85000"/>
            </a:schemeClr>
          </a:solidFill>
          <a:ln>
            <a:solidFill>
              <a:schemeClr val="tx2">
                <a:lumMod val="75000"/>
              </a:schemeClr>
            </a:solidFill>
          </a:ln>
        </p:spPr>
        <p:txBody>
          <a:bodyPr/>
          <a:lstStyle/>
          <a:p>
            <a:pPr algn="ctr">
              <a:defRPr/>
            </a:pPr>
            <a:fld id="{714AB0E7-189B-44B8-A7D2-7D14AFAFBF0E}" type="slidenum">
              <a:rPr lang="en-NZ" sz="4000" b="1" i="1">
                <a:solidFill>
                  <a:srgbClr val="0070C0"/>
                </a:solidFill>
              </a:rPr>
              <a:pPr algn="ctr">
                <a:defRPr/>
              </a:pPr>
              <a:t>21</a:t>
            </a:fld>
            <a:endParaRPr lang="en-NZ" sz="4000" b="1" i="1" dirty="0">
              <a:solidFill>
                <a:srgbClr val="0070C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b="1" i="1" dirty="0" smtClean="0">
                <a:solidFill>
                  <a:srgbClr val="00B050"/>
                </a:solidFill>
              </a:rPr>
              <a:t>The need for data / Evidence based practices</a:t>
            </a:r>
            <a:endParaRPr lang="en-NZ" b="1" i="1" dirty="0">
              <a:solidFill>
                <a:srgbClr val="00B050"/>
              </a:solidFill>
            </a:endParaRPr>
          </a:p>
        </p:txBody>
      </p:sp>
      <p:sp>
        <p:nvSpPr>
          <p:cNvPr id="3" name="Content Placeholder 2"/>
          <p:cNvSpPr>
            <a:spLocks noGrp="1"/>
          </p:cNvSpPr>
          <p:nvPr>
            <p:ph idx="1"/>
          </p:nvPr>
        </p:nvSpPr>
        <p:spPr/>
        <p:txBody>
          <a:bodyPr/>
          <a:lstStyle/>
          <a:p>
            <a:r>
              <a:rPr lang="en-NZ" i="1" dirty="0" smtClean="0"/>
              <a:t>“ One of the key questions was from the hui. What is it like to be a </a:t>
            </a:r>
            <a:r>
              <a:rPr lang="en-NZ" i="1" dirty="0" err="1" smtClean="0"/>
              <a:t>Māori</a:t>
            </a:r>
            <a:r>
              <a:rPr lang="en-NZ" i="1" dirty="0" smtClean="0"/>
              <a:t> student here at this school and how do we know? So at the very basic level – one of the things is having good evidence and not relying on how you think you’re doing” (SLT member, 2012)</a:t>
            </a:r>
            <a:endParaRPr lang="en-NZ" i="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NZ" b="1" i="1" dirty="0" smtClean="0">
                <a:solidFill>
                  <a:schemeClr val="accent4"/>
                </a:solidFill>
              </a:rPr>
              <a:t>Lessons from research (3)</a:t>
            </a:r>
            <a:endParaRPr lang="en-NZ" b="1" i="1" dirty="0">
              <a:solidFill>
                <a:schemeClr val="accent4"/>
              </a:solidFill>
            </a:endParaRPr>
          </a:p>
        </p:txBody>
      </p:sp>
      <p:sp>
        <p:nvSpPr>
          <p:cNvPr id="3" name="Subtitle 2"/>
          <p:cNvSpPr>
            <a:spLocks noGrp="1"/>
          </p:cNvSpPr>
          <p:nvPr>
            <p:ph type="subTitle" idx="1"/>
          </p:nvPr>
        </p:nvSpPr>
        <p:spPr/>
        <p:txBody>
          <a:bodyPr/>
          <a:lstStyle/>
          <a:p>
            <a:endParaRPr lang="en-NZ"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388" y="333375"/>
            <a:ext cx="7772400" cy="503337"/>
          </a:xfrm>
        </p:spPr>
        <p:txBody>
          <a:bodyPr/>
          <a:lstStyle/>
          <a:p>
            <a:r>
              <a:rPr lang="en-NZ" sz="3600" b="1" i="1" dirty="0" smtClean="0">
                <a:solidFill>
                  <a:srgbClr val="00B050"/>
                </a:solidFill>
              </a:rPr>
              <a:t>Key Findings (Observational data)</a:t>
            </a:r>
            <a:endParaRPr lang="en-NZ" sz="3600" dirty="0"/>
          </a:p>
        </p:txBody>
      </p:sp>
      <p:sp>
        <p:nvSpPr>
          <p:cNvPr id="3" name="Content Placeholder 2"/>
          <p:cNvSpPr>
            <a:spLocks noGrp="1"/>
          </p:cNvSpPr>
          <p:nvPr>
            <p:ph idx="1"/>
          </p:nvPr>
        </p:nvSpPr>
        <p:spPr>
          <a:xfrm>
            <a:off x="179388" y="980728"/>
            <a:ext cx="7772400" cy="4680297"/>
          </a:xfrm>
        </p:spPr>
        <p:txBody>
          <a:bodyPr/>
          <a:lstStyle/>
          <a:p>
            <a:r>
              <a:rPr lang="en-NZ" sz="2800" dirty="0" smtClean="0"/>
              <a:t>In 2011, we conducted seventy five in-class observations of teaching practices across core curriculum subjects (Maths, Science, English and Social Studies) across nine case study schools.  </a:t>
            </a:r>
          </a:p>
          <a:p>
            <a:r>
              <a:rPr lang="en-NZ" sz="2800" dirty="0" smtClean="0"/>
              <a:t>The purpose of conducting these observations was to document levels of culturally responsive pedagogies occurring in a sample of project schools at “baseline”, that is, prior to project activities </a:t>
            </a:r>
          </a:p>
          <a:p>
            <a:r>
              <a:rPr lang="en-NZ" sz="2400" dirty="0" smtClean="0"/>
              <a:t>(Hynds, Meyer, Penetito, Averill, Hindle &amp; Faircloth, forthcoming). </a:t>
            </a:r>
          </a:p>
          <a:p>
            <a:endParaRPr lang="en-NZ"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95538" y="2276872"/>
          <a:ext cx="7560837" cy="3312370"/>
        </p:xfrm>
        <a:graphic>
          <a:graphicData uri="http://schemas.openxmlformats.org/drawingml/2006/table">
            <a:tbl>
              <a:tblPr/>
              <a:tblGrid>
                <a:gridCol w="1157672"/>
                <a:gridCol w="1280633"/>
                <a:gridCol w="1280633"/>
                <a:gridCol w="1280633"/>
                <a:gridCol w="1280633"/>
                <a:gridCol w="1280633"/>
              </a:tblGrid>
              <a:tr h="662474">
                <a:tc>
                  <a:txBody>
                    <a:bodyPr/>
                    <a:lstStyle/>
                    <a:p>
                      <a:pPr algn="ctr">
                        <a:lnSpc>
                          <a:spcPct val="115000"/>
                        </a:lnSpc>
                        <a:spcAft>
                          <a:spcPts val="0"/>
                        </a:spcAft>
                      </a:pPr>
                      <a:r>
                        <a:rPr lang="en-NZ" sz="1100" dirty="0">
                          <a:latin typeface="Arial"/>
                          <a:ea typeface="Times New Roman"/>
                          <a:cs typeface="Times New Roman"/>
                        </a:rPr>
                        <a:t>Subject</a:t>
                      </a:r>
                      <a:endParaRPr lang="en-NZ" sz="1100" dirty="0">
                        <a:latin typeface="Calibri"/>
                        <a:ea typeface="SimSun"/>
                        <a:cs typeface="Times New Roman"/>
                      </a:endParaRPr>
                    </a:p>
                  </a:txBody>
                  <a:tcPr marL="68580" marR="68580" marT="17780" marB="17780">
                    <a:lnL>
                      <a:noFill/>
                    </a:lnL>
                    <a:lnR>
                      <a:noFill/>
                    </a:lnR>
                    <a:lnT>
                      <a:noFill/>
                    </a:lnT>
                    <a:lnB>
                      <a:noFill/>
                    </a:lnB>
                  </a:tcPr>
                </a:tc>
                <a:tc>
                  <a:txBody>
                    <a:bodyPr/>
                    <a:lstStyle/>
                    <a:p>
                      <a:pPr algn="ctr">
                        <a:lnSpc>
                          <a:spcPct val="115000"/>
                        </a:lnSpc>
                        <a:spcAft>
                          <a:spcPts val="0"/>
                        </a:spcAft>
                      </a:pPr>
                      <a:r>
                        <a:rPr lang="en-NZ" sz="1100" b="1">
                          <a:latin typeface="Arial"/>
                          <a:ea typeface="Times New Roman"/>
                          <a:cs typeface="Times New Roman"/>
                        </a:rPr>
                        <a:t>English</a:t>
                      </a:r>
                      <a:endParaRPr lang="en-NZ" sz="1100">
                        <a:latin typeface="Calibri"/>
                        <a:ea typeface="SimSun"/>
                        <a:cs typeface="Times New Roman"/>
                      </a:endParaRPr>
                    </a:p>
                  </a:txBody>
                  <a:tcPr marL="68580" marR="68580" marT="17780" marB="1778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NZ" sz="1100" b="1">
                          <a:latin typeface="Arial"/>
                          <a:ea typeface="Times New Roman"/>
                          <a:cs typeface="Times New Roman"/>
                        </a:rPr>
                        <a:t>Science</a:t>
                      </a:r>
                      <a:endParaRPr lang="en-NZ" sz="1100">
                        <a:latin typeface="Calibri"/>
                        <a:ea typeface="SimSun"/>
                        <a:cs typeface="Times New Roman"/>
                      </a:endParaRPr>
                    </a:p>
                  </a:txBody>
                  <a:tcPr marL="68580" marR="68580" marT="17780" marB="1778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NZ" sz="1100" b="1">
                          <a:latin typeface="Arial"/>
                          <a:ea typeface="Times New Roman"/>
                          <a:cs typeface="Times New Roman"/>
                        </a:rPr>
                        <a:t>Maths</a:t>
                      </a:r>
                      <a:endParaRPr lang="en-NZ" sz="1100">
                        <a:latin typeface="Calibri"/>
                        <a:ea typeface="SimSun"/>
                        <a:cs typeface="Times New Roman"/>
                      </a:endParaRPr>
                    </a:p>
                  </a:txBody>
                  <a:tcPr marL="68580" marR="68580" marT="17780" marB="1778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NZ" sz="1100" b="1">
                          <a:latin typeface="Arial"/>
                          <a:ea typeface="Times New Roman"/>
                          <a:cs typeface="Times New Roman"/>
                        </a:rPr>
                        <a:t>Social Studies</a:t>
                      </a:r>
                      <a:endParaRPr lang="en-NZ" sz="1100">
                        <a:latin typeface="Calibri"/>
                        <a:ea typeface="SimSun"/>
                        <a:cs typeface="Times New Roman"/>
                      </a:endParaRPr>
                    </a:p>
                  </a:txBody>
                  <a:tcPr marL="68580" marR="68580" marT="17780" marB="1778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NZ" sz="1100" b="1">
                          <a:latin typeface="Arial"/>
                          <a:ea typeface="Times New Roman"/>
                          <a:cs typeface="Times New Roman"/>
                        </a:rPr>
                        <a:t>Total</a:t>
                      </a:r>
                      <a:endParaRPr lang="en-NZ" sz="1100">
                        <a:latin typeface="Calibri"/>
                        <a:ea typeface="SimSun"/>
                        <a:cs typeface="Times New Roman"/>
                      </a:endParaRPr>
                    </a:p>
                  </a:txBody>
                  <a:tcPr marL="68580" marR="68580" marT="17780" marB="17780">
                    <a:lnL>
                      <a:noFill/>
                    </a:lnL>
                    <a:lnR>
                      <a:noFill/>
                    </a:lnR>
                    <a:lnT>
                      <a:noFill/>
                    </a:lnT>
                    <a:lnB w="12700" cap="flat" cmpd="sng" algn="ctr">
                      <a:solidFill>
                        <a:srgbClr val="000000"/>
                      </a:solidFill>
                      <a:prstDash val="solid"/>
                      <a:round/>
                      <a:headEnd type="none" w="med" len="med"/>
                      <a:tailEnd type="none" w="med" len="med"/>
                    </a:lnB>
                  </a:tcPr>
                </a:tc>
              </a:tr>
              <a:tr h="662474">
                <a:tc>
                  <a:txBody>
                    <a:bodyPr/>
                    <a:lstStyle/>
                    <a:p>
                      <a:pPr algn="ctr">
                        <a:lnSpc>
                          <a:spcPct val="115000"/>
                        </a:lnSpc>
                        <a:spcAft>
                          <a:spcPts val="0"/>
                        </a:spcAft>
                      </a:pPr>
                      <a:r>
                        <a:rPr lang="en-NZ" sz="1100" b="1">
                          <a:latin typeface="Arial"/>
                          <a:ea typeface="Times New Roman"/>
                          <a:cs typeface="Times New Roman"/>
                        </a:rPr>
                        <a:t>High</a:t>
                      </a:r>
                      <a:endParaRPr lang="en-NZ" sz="1100">
                        <a:latin typeface="Calibri"/>
                        <a:ea typeface="SimSun"/>
                        <a:cs typeface="Times New Roman"/>
                      </a:endParaRPr>
                    </a:p>
                  </a:txBody>
                  <a:tcPr marL="68580" marR="68580" marT="17780" marB="17780">
                    <a:lnL>
                      <a:noFill/>
                    </a:lnL>
                    <a:lnR w="12700" cap="flat" cmpd="sng" algn="ctr">
                      <a:solidFill>
                        <a:srgbClr val="000000"/>
                      </a:solidFill>
                      <a:prstDash val="solid"/>
                      <a:round/>
                      <a:headEnd type="none" w="med" len="med"/>
                      <a:tailEnd type="none" w="med" len="med"/>
                    </a:lnR>
                    <a:lnT>
                      <a:noFill/>
                    </a:lnT>
                    <a:lnB>
                      <a:noFill/>
                    </a:lnB>
                  </a:tcPr>
                </a:tc>
                <a:tc>
                  <a:txBody>
                    <a:bodyPr/>
                    <a:lstStyle/>
                    <a:p>
                      <a:pPr>
                        <a:lnSpc>
                          <a:spcPct val="115000"/>
                        </a:lnSpc>
                        <a:spcAft>
                          <a:spcPts val="0"/>
                        </a:spcAft>
                        <a:tabLst>
                          <a:tab pos="471805" algn="dec"/>
                        </a:tabLst>
                      </a:pPr>
                      <a:r>
                        <a:rPr lang="en-NZ" sz="1100" dirty="0">
                          <a:latin typeface="Arial"/>
                          <a:ea typeface="Times New Roman"/>
                          <a:cs typeface="Times New Roman"/>
                        </a:rPr>
                        <a:t>3</a:t>
                      </a:r>
                      <a:endParaRPr lang="en-NZ" sz="1100" dirty="0">
                        <a:latin typeface="Calibri"/>
                        <a:ea typeface="SimSun"/>
                        <a:cs typeface="Times New Roman"/>
                      </a:endParaRPr>
                    </a:p>
                  </a:txBody>
                  <a:tcPr marL="68580" marR="68580"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471805" algn="dec"/>
                        </a:tabLst>
                      </a:pPr>
                      <a:r>
                        <a:rPr lang="en-NZ" sz="1100">
                          <a:latin typeface="Arial"/>
                          <a:ea typeface="Times New Roman"/>
                          <a:cs typeface="Times New Roman"/>
                        </a:rPr>
                        <a:t>4</a:t>
                      </a:r>
                      <a:endParaRPr lang="en-NZ" sz="1100">
                        <a:latin typeface="Calibri"/>
                        <a:ea typeface="SimSun"/>
                        <a:cs typeface="Times New Roman"/>
                      </a:endParaRPr>
                    </a:p>
                  </a:txBody>
                  <a:tcPr marL="68580" marR="68580"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471805" algn="dec"/>
                        </a:tabLst>
                      </a:pPr>
                      <a:r>
                        <a:rPr lang="en-NZ" sz="1100">
                          <a:latin typeface="Arial"/>
                          <a:ea typeface="Times New Roman"/>
                          <a:cs typeface="Times New Roman"/>
                        </a:rPr>
                        <a:t>0</a:t>
                      </a:r>
                      <a:endParaRPr lang="en-NZ" sz="1100">
                        <a:latin typeface="Calibri"/>
                        <a:ea typeface="SimSun"/>
                        <a:cs typeface="Times New Roman"/>
                      </a:endParaRPr>
                    </a:p>
                  </a:txBody>
                  <a:tcPr marL="68580" marR="68580"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471805" algn="dec"/>
                        </a:tabLst>
                      </a:pPr>
                      <a:r>
                        <a:rPr lang="en-NZ" sz="1100">
                          <a:latin typeface="Arial"/>
                          <a:ea typeface="Times New Roman"/>
                          <a:cs typeface="Times New Roman"/>
                        </a:rPr>
                        <a:t>2</a:t>
                      </a:r>
                      <a:endParaRPr lang="en-NZ" sz="1100">
                        <a:latin typeface="Calibri"/>
                        <a:ea typeface="SimSun"/>
                        <a:cs typeface="Times New Roman"/>
                      </a:endParaRPr>
                    </a:p>
                  </a:txBody>
                  <a:tcPr marL="68580" marR="68580"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471805" algn="dec"/>
                        </a:tabLst>
                      </a:pPr>
                      <a:r>
                        <a:rPr lang="en-NZ" sz="1100">
                          <a:latin typeface="Arial"/>
                          <a:ea typeface="Times New Roman"/>
                          <a:cs typeface="Times New Roman"/>
                        </a:rPr>
                        <a:t>9</a:t>
                      </a:r>
                      <a:endParaRPr lang="en-NZ" sz="1100">
                        <a:latin typeface="Calibri"/>
                        <a:ea typeface="SimSun"/>
                        <a:cs typeface="Times New Roman"/>
                      </a:endParaRPr>
                    </a:p>
                  </a:txBody>
                  <a:tcPr marL="68580" marR="68580"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2474">
                <a:tc>
                  <a:txBody>
                    <a:bodyPr/>
                    <a:lstStyle/>
                    <a:p>
                      <a:pPr algn="ctr">
                        <a:lnSpc>
                          <a:spcPct val="115000"/>
                        </a:lnSpc>
                        <a:spcAft>
                          <a:spcPts val="0"/>
                        </a:spcAft>
                      </a:pPr>
                      <a:r>
                        <a:rPr lang="en-NZ" sz="1100" b="1">
                          <a:latin typeface="Arial"/>
                          <a:ea typeface="Times New Roman"/>
                          <a:cs typeface="Times New Roman"/>
                        </a:rPr>
                        <a:t>Middle</a:t>
                      </a:r>
                      <a:endParaRPr lang="en-NZ" sz="1100">
                        <a:latin typeface="Calibri"/>
                        <a:ea typeface="SimSun"/>
                        <a:cs typeface="Times New Roman"/>
                      </a:endParaRPr>
                    </a:p>
                  </a:txBody>
                  <a:tcPr marL="68580" marR="68580" marT="17780" marB="17780">
                    <a:lnL>
                      <a:noFill/>
                    </a:lnL>
                    <a:lnR w="12700" cap="flat" cmpd="sng" algn="ctr">
                      <a:solidFill>
                        <a:srgbClr val="000000"/>
                      </a:solidFill>
                      <a:prstDash val="solid"/>
                      <a:round/>
                      <a:headEnd type="none" w="med" len="med"/>
                      <a:tailEnd type="none" w="med" len="med"/>
                    </a:lnR>
                    <a:lnT>
                      <a:noFill/>
                    </a:lnT>
                    <a:lnB>
                      <a:noFill/>
                    </a:lnB>
                  </a:tcPr>
                </a:tc>
                <a:tc>
                  <a:txBody>
                    <a:bodyPr/>
                    <a:lstStyle/>
                    <a:p>
                      <a:pPr>
                        <a:lnSpc>
                          <a:spcPct val="115000"/>
                        </a:lnSpc>
                        <a:spcAft>
                          <a:spcPts val="0"/>
                        </a:spcAft>
                        <a:tabLst>
                          <a:tab pos="471805" algn="dec"/>
                        </a:tabLst>
                      </a:pPr>
                      <a:r>
                        <a:rPr lang="en-NZ" sz="1100">
                          <a:latin typeface="Arial"/>
                          <a:ea typeface="Times New Roman"/>
                          <a:cs typeface="Times New Roman"/>
                        </a:rPr>
                        <a:t>8</a:t>
                      </a:r>
                      <a:endParaRPr lang="en-NZ" sz="1100">
                        <a:latin typeface="Calibri"/>
                        <a:ea typeface="SimSun"/>
                        <a:cs typeface="Times New Roman"/>
                      </a:endParaRPr>
                    </a:p>
                  </a:txBody>
                  <a:tcPr marL="68580" marR="68580"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471805" algn="dec"/>
                        </a:tabLst>
                      </a:pPr>
                      <a:r>
                        <a:rPr lang="en-NZ" sz="1100">
                          <a:latin typeface="Arial"/>
                          <a:ea typeface="Times New Roman"/>
                          <a:cs typeface="Times New Roman"/>
                        </a:rPr>
                        <a:t>6</a:t>
                      </a:r>
                      <a:endParaRPr lang="en-NZ" sz="1100">
                        <a:latin typeface="Calibri"/>
                        <a:ea typeface="SimSun"/>
                        <a:cs typeface="Times New Roman"/>
                      </a:endParaRPr>
                    </a:p>
                  </a:txBody>
                  <a:tcPr marL="68580" marR="68580"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471805" algn="dec"/>
                        </a:tabLst>
                      </a:pPr>
                      <a:r>
                        <a:rPr lang="en-NZ" sz="1100">
                          <a:latin typeface="Arial"/>
                          <a:ea typeface="Times New Roman"/>
                          <a:cs typeface="Times New Roman"/>
                        </a:rPr>
                        <a:t>11</a:t>
                      </a:r>
                      <a:endParaRPr lang="en-NZ" sz="1100">
                        <a:latin typeface="Calibri"/>
                        <a:ea typeface="SimSun"/>
                        <a:cs typeface="Times New Roman"/>
                      </a:endParaRPr>
                    </a:p>
                  </a:txBody>
                  <a:tcPr marL="68580" marR="68580"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471805" algn="dec"/>
                        </a:tabLst>
                      </a:pPr>
                      <a:r>
                        <a:rPr lang="en-NZ" sz="1100">
                          <a:latin typeface="Arial"/>
                          <a:ea typeface="Times New Roman"/>
                          <a:cs typeface="Times New Roman"/>
                        </a:rPr>
                        <a:t>8</a:t>
                      </a:r>
                      <a:endParaRPr lang="en-NZ" sz="1100">
                        <a:latin typeface="Calibri"/>
                        <a:ea typeface="SimSun"/>
                        <a:cs typeface="Times New Roman"/>
                      </a:endParaRPr>
                    </a:p>
                  </a:txBody>
                  <a:tcPr marL="68580" marR="68580"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471805" algn="dec"/>
                        </a:tabLst>
                      </a:pPr>
                      <a:r>
                        <a:rPr lang="en-NZ" sz="1100">
                          <a:latin typeface="Arial"/>
                          <a:ea typeface="Times New Roman"/>
                          <a:cs typeface="Times New Roman"/>
                        </a:rPr>
                        <a:t>33</a:t>
                      </a:r>
                      <a:endParaRPr lang="en-NZ" sz="1100">
                        <a:latin typeface="Calibri"/>
                        <a:ea typeface="SimSun"/>
                        <a:cs typeface="Times New Roman"/>
                      </a:endParaRPr>
                    </a:p>
                  </a:txBody>
                  <a:tcPr marL="68580" marR="68580"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2474">
                <a:tc>
                  <a:txBody>
                    <a:bodyPr/>
                    <a:lstStyle/>
                    <a:p>
                      <a:pPr algn="ctr">
                        <a:lnSpc>
                          <a:spcPct val="115000"/>
                        </a:lnSpc>
                        <a:spcAft>
                          <a:spcPts val="0"/>
                        </a:spcAft>
                      </a:pPr>
                      <a:r>
                        <a:rPr lang="en-NZ" sz="1100" b="1">
                          <a:latin typeface="Arial"/>
                          <a:ea typeface="Times New Roman"/>
                          <a:cs typeface="Times New Roman"/>
                        </a:rPr>
                        <a:t>Low</a:t>
                      </a:r>
                      <a:endParaRPr lang="en-NZ" sz="1100">
                        <a:latin typeface="Calibri"/>
                        <a:ea typeface="SimSun"/>
                        <a:cs typeface="Times New Roman"/>
                      </a:endParaRPr>
                    </a:p>
                  </a:txBody>
                  <a:tcPr marL="68580" marR="68580" marT="17780" marB="17780">
                    <a:lnL>
                      <a:noFill/>
                    </a:lnL>
                    <a:lnR w="12700" cap="flat" cmpd="sng" algn="ctr">
                      <a:solidFill>
                        <a:srgbClr val="000000"/>
                      </a:solidFill>
                      <a:prstDash val="solid"/>
                      <a:round/>
                      <a:headEnd type="none" w="med" len="med"/>
                      <a:tailEnd type="none" w="med" len="med"/>
                    </a:lnR>
                    <a:lnT>
                      <a:noFill/>
                    </a:lnT>
                    <a:lnB>
                      <a:noFill/>
                    </a:lnB>
                  </a:tcPr>
                </a:tc>
                <a:tc>
                  <a:txBody>
                    <a:bodyPr/>
                    <a:lstStyle/>
                    <a:p>
                      <a:pPr>
                        <a:lnSpc>
                          <a:spcPct val="115000"/>
                        </a:lnSpc>
                        <a:spcAft>
                          <a:spcPts val="0"/>
                        </a:spcAft>
                        <a:tabLst>
                          <a:tab pos="471805" algn="dec"/>
                        </a:tabLst>
                      </a:pPr>
                      <a:r>
                        <a:rPr lang="en-NZ" sz="1100">
                          <a:latin typeface="Arial"/>
                          <a:ea typeface="Times New Roman"/>
                          <a:cs typeface="Times New Roman"/>
                        </a:rPr>
                        <a:t>8</a:t>
                      </a:r>
                      <a:endParaRPr lang="en-NZ" sz="1100">
                        <a:latin typeface="Calibri"/>
                        <a:ea typeface="SimSun"/>
                        <a:cs typeface="Times New Roman"/>
                      </a:endParaRPr>
                    </a:p>
                  </a:txBody>
                  <a:tcPr marL="68580" marR="68580"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471805" algn="dec"/>
                        </a:tabLst>
                      </a:pPr>
                      <a:r>
                        <a:rPr lang="en-NZ" sz="1100">
                          <a:latin typeface="Arial"/>
                          <a:ea typeface="Times New Roman"/>
                          <a:cs typeface="Times New Roman"/>
                        </a:rPr>
                        <a:t>9</a:t>
                      </a:r>
                      <a:endParaRPr lang="en-NZ" sz="1100">
                        <a:latin typeface="Calibri"/>
                        <a:ea typeface="SimSun"/>
                        <a:cs typeface="Times New Roman"/>
                      </a:endParaRPr>
                    </a:p>
                  </a:txBody>
                  <a:tcPr marL="68580" marR="68580"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471805" algn="dec"/>
                        </a:tabLst>
                      </a:pPr>
                      <a:r>
                        <a:rPr lang="en-NZ" sz="1100">
                          <a:latin typeface="Arial"/>
                          <a:ea typeface="Times New Roman"/>
                          <a:cs typeface="Times New Roman"/>
                        </a:rPr>
                        <a:t>12</a:t>
                      </a:r>
                      <a:endParaRPr lang="en-NZ" sz="1100">
                        <a:latin typeface="Calibri"/>
                        <a:ea typeface="SimSun"/>
                        <a:cs typeface="Times New Roman"/>
                      </a:endParaRPr>
                    </a:p>
                  </a:txBody>
                  <a:tcPr marL="68580" marR="68580"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471805" algn="dec"/>
                        </a:tabLst>
                      </a:pPr>
                      <a:r>
                        <a:rPr lang="en-NZ" sz="1100">
                          <a:latin typeface="Arial"/>
                          <a:ea typeface="Times New Roman"/>
                          <a:cs typeface="Times New Roman"/>
                        </a:rPr>
                        <a:t>4</a:t>
                      </a:r>
                      <a:endParaRPr lang="en-NZ" sz="1100">
                        <a:latin typeface="Calibri"/>
                        <a:ea typeface="SimSun"/>
                        <a:cs typeface="Times New Roman"/>
                      </a:endParaRPr>
                    </a:p>
                  </a:txBody>
                  <a:tcPr marL="68580" marR="68580"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471805" algn="dec"/>
                        </a:tabLst>
                      </a:pPr>
                      <a:r>
                        <a:rPr lang="en-NZ" sz="1100">
                          <a:latin typeface="Arial"/>
                          <a:ea typeface="Times New Roman"/>
                          <a:cs typeface="Times New Roman"/>
                        </a:rPr>
                        <a:t>33</a:t>
                      </a:r>
                      <a:endParaRPr lang="en-NZ" sz="1100">
                        <a:latin typeface="Calibri"/>
                        <a:ea typeface="SimSun"/>
                        <a:cs typeface="Times New Roman"/>
                      </a:endParaRPr>
                    </a:p>
                  </a:txBody>
                  <a:tcPr marL="68580" marR="68580"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2474">
                <a:tc>
                  <a:txBody>
                    <a:bodyPr/>
                    <a:lstStyle/>
                    <a:p>
                      <a:pPr algn="ctr">
                        <a:lnSpc>
                          <a:spcPct val="115000"/>
                        </a:lnSpc>
                        <a:spcAft>
                          <a:spcPts val="0"/>
                        </a:spcAft>
                      </a:pPr>
                      <a:r>
                        <a:rPr lang="en-NZ" sz="1100" b="1">
                          <a:latin typeface="Arial"/>
                          <a:ea typeface="Times New Roman"/>
                          <a:cs typeface="Times New Roman"/>
                        </a:rPr>
                        <a:t>Total</a:t>
                      </a:r>
                      <a:endParaRPr lang="en-NZ" sz="1100">
                        <a:latin typeface="Calibri"/>
                        <a:ea typeface="SimSun"/>
                        <a:cs typeface="Times New Roman"/>
                      </a:endParaRPr>
                    </a:p>
                  </a:txBody>
                  <a:tcPr marL="68580" marR="68580" marT="17780" marB="17780">
                    <a:lnL>
                      <a:noFill/>
                    </a:lnL>
                    <a:lnR w="12700" cap="flat" cmpd="sng" algn="ctr">
                      <a:solidFill>
                        <a:srgbClr val="000000"/>
                      </a:solidFill>
                      <a:prstDash val="solid"/>
                      <a:round/>
                      <a:headEnd type="none" w="med" len="med"/>
                      <a:tailEnd type="none" w="med" len="med"/>
                    </a:lnR>
                    <a:lnT>
                      <a:noFill/>
                    </a:lnT>
                    <a:lnB>
                      <a:noFill/>
                    </a:lnB>
                  </a:tcPr>
                </a:tc>
                <a:tc>
                  <a:txBody>
                    <a:bodyPr/>
                    <a:lstStyle/>
                    <a:p>
                      <a:pPr>
                        <a:lnSpc>
                          <a:spcPct val="115000"/>
                        </a:lnSpc>
                        <a:spcAft>
                          <a:spcPts val="0"/>
                        </a:spcAft>
                        <a:tabLst>
                          <a:tab pos="471805" algn="dec"/>
                        </a:tabLst>
                      </a:pPr>
                      <a:r>
                        <a:rPr lang="en-NZ" sz="1100">
                          <a:latin typeface="Arial"/>
                          <a:ea typeface="Times New Roman"/>
                          <a:cs typeface="Times New Roman"/>
                        </a:rPr>
                        <a:t>19</a:t>
                      </a:r>
                      <a:endParaRPr lang="en-NZ" sz="1100">
                        <a:latin typeface="Calibri"/>
                        <a:ea typeface="SimSun"/>
                        <a:cs typeface="Times New Roman"/>
                      </a:endParaRPr>
                    </a:p>
                  </a:txBody>
                  <a:tcPr marL="68580" marR="68580"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471805" algn="dec"/>
                        </a:tabLst>
                      </a:pPr>
                      <a:r>
                        <a:rPr lang="en-NZ" sz="1100">
                          <a:latin typeface="Arial"/>
                          <a:ea typeface="Times New Roman"/>
                          <a:cs typeface="Times New Roman"/>
                        </a:rPr>
                        <a:t>19</a:t>
                      </a:r>
                      <a:endParaRPr lang="en-NZ" sz="1100">
                        <a:latin typeface="Calibri"/>
                        <a:ea typeface="SimSun"/>
                        <a:cs typeface="Times New Roman"/>
                      </a:endParaRPr>
                    </a:p>
                  </a:txBody>
                  <a:tcPr marL="68580" marR="68580"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471805" algn="dec"/>
                        </a:tabLst>
                      </a:pPr>
                      <a:r>
                        <a:rPr lang="en-NZ" sz="1100">
                          <a:latin typeface="Arial"/>
                          <a:ea typeface="Times New Roman"/>
                          <a:cs typeface="Times New Roman"/>
                        </a:rPr>
                        <a:t>23</a:t>
                      </a:r>
                      <a:endParaRPr lang="en-NZ" sz="1100">
                        <a:latin typeface="Calibri"/>
                        <a:ea typeface="SimSun"/>
                        <a:cs typeface="Times New Roman"/>
                      </a:endParaRPr>
                    </a:p>
                  </a:txBody>
                  <a:tcPr marL="68580" marR="68580"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471805" algn="dec"/>
                        </a:tabLst>
                      </a:pPr>
                      <a:r>
                        <a:rPr lang="en-NZ" sz="1100">
                          <a:latin typeface="Arial"/>
                          <a:ea typeface="Times New Roman"/>
                          <a:cs typeface="Times New Roman"/>
                        </a:rPr>
                        <a:t>14</a:t>
                      </a:r>
                      <a:endParaRPr lang="en-NZ" sz="1100">
                        <a:latin typeface="Calibri"/>
                        <a:ea typeface="SimSun"/>
                        <a:cs typeface="Times New Roman"/>
                      </a:endParaRPr>
                    </a:p>
                  </a:txBody>
                  <a:tcPr marL="68580" marR="68580"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471805" algn="dec"/>
                        </a:tabLst>
                      </a:pPr>
                      <a:r>
                        <a:rPr lang="en-NZ" sz="1100" dirty="0">
                          <a:latin typeface="Arial"/>
                          <a:ea typeface="Times New Roman"/>
                          <a:cs typeface="Times New Roman"/>
                        </a:rPr>
                        <a:t>75</a:t>
                      </a:r>
                      <a:endParaRPr lang="en-NZ" sz="1100" dirty="0">
                        <a:latin typeface="Calibri"/>
                        <a:ea typeface="SimSun"/>
                        <a:cs typeface="Times New Roman"/>
                      </a:endParaRPr>
                    </a:p>
                  </a:txBody>
                  <a:tcPr marL="68580" marR="68580"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25" name="Rectangle 1"/>
          <p:cNvSpPr>
            <a:spLocks noChangeArrowheads="1"/>
          </p:cNvSpPr>
          <p:nvPr/>
        </p:nvSpPr>
        <p:spPr bwMode="auto">
          <a:xfrm>
            <a:off x="323528" y="175518"/>
            <a:ext cx="8136904"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NZ" altLang="zh-CN" b="0" i="0" u="none" strike="noStrike" cap="none" normalizeH="0" baseline="0" dirty="0" smtClean="0">
                <a:ln>
                  <a:noFill/>
                </a:ln>
                <a:solidFill>
                  <a:schemeClr val="tx1"/>
                </a:solidFill>
                <a:effectLst/>
                <a:latin typeface="Arial" pitchFamily="34" charset="0"/>
                <a:ea typeface="SimSun" pitchFamily="2" charset="-122"/>
                <a:cs typeface="Arial" pitchFamily="34" charset="0"/>
              </a:rPr>
              <a:t>Analysis of observational data across the nine case study schools indicated that nearly half of all teachers (33/75) were judged to be low implementers of culturally</a:t>
            </a:r>
            <a:r>
              <a:rPr kumimoji="0" lang="en-NZ" altLang="zh-CN" b="0" i="0" u="none" strike="noStrike" cap="none" normalizeH="0" dirty="0" smtClean="0">
                <a:ln>
                  <a:noFill/>
                </a:ln>
                <a:solidFill>
                  <a:schemeClr val="tx1"/>
                </a:solidFill>
                <a:effectLst/>
                <a:latin typeface="Arial" pitchFamily="34" charset="0"/>
                <a:ea typeface="SimSun" pitchFamily="2" charset="-122"/>
                <a:cs typeface="Arial" pitchFamily="34" charset="0"/>
              </a:rPr>
              <a:t> responsive pedagogies, and did not use strategies known to be highly effective for </a:t>
            </a:r>
            <a:r>
              <a:rPr kumimoji="0" lang="en-NZ" altLang="zh-CN" b="0" i="0" u="none" strike="noStrike" cap="none" normalizeH="0" dirty="0" err="1" smtClean="0">
                <a:ln>
                  <a:noFill/>
                </a:ln>
                <a:solidFill>
                  <a:schemeClr val="tx1"/>
                </a:solidFill>
                <a:effectLst/>
                <a:latin typeface="Arial" pitchFamily="34" charset="0"/>
                <a:ea typeface="SimSun" pitchFamily="2" charset="-122"/>
                <a:cs typeface="Arial" pitchFamily="34" charset="0"/>
              </a:rPr>
              <a:t>Māori</a:t>
            </a:r>
            <a:r>
              <a:rPr kumimoji="0" lang="en-NZ" altLang="zh-CN" b="0" i="0" u="none" strike="noStrike" cap="none" normalizeH="0" dirty="0" smtClean="0">
                <a:ln>
                  <a:noFill/>
                </a:ln>
                <a:solidFill>
                  <a:schemeClr val="tx1"/>
                </a:solidFill>
                <a:effectLst/>
                <a:latin typeface="Arial" pitchFamily="34" charset="0"/>
                <a:ea typeface="SimSun" pitchFamily="2" charset="-122"/>
                <a:cs typeface="Arial" pitchFamily="34" charset="0"/>
              </a:rPr>
              <a:t> learners. </a:t>
            </a:r>
            <a:r>
              <a:rPr kumimoji="0" lang="en-NZ" altLang="zh-CN" b="0" i="0" u="none" strike="noStrike" cap="none" normalizeH="0" baseline="0" dirty="0" smtClean="0">
                <a:ln>
                  <a:noFill/>
                </a:ln>
                <a:solidFill>
                  <a:schemeClr val="tx1"/>
                </a:solidFill>
                <a:effectLst/>
                <a:latin typeface="Arial" pitchFamily="34" charset="0"/>
                <a:ea typeface="SimSun" pitchFamily="2" charset="-122"/>
                <a:cs typeface="Arial" pitchFamily="34" charset="0"/>
              </a:rPr>
              <a:t> </a:t>
            </a:r>
            <a:endParaRPr kumimoji="0" lang="en-NZ" altLang="zh-CN"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Content Placeholder 2"/>
          <p:cNvSpPr>
            <a:spLocks noGrp="1"/>
          </p:cNvSpPr>
          <p:nvPr>
            <p:ph idx="1"/>
          </p:nvPr>
        </p:nvSpPr>
        <p:spPr>
          <a:xfrm>
            <a:off x="179388" y="404664"/>
            <a:ext cx="7772400" cy="5256361"/>
          </a:xfrm>
        </p:spPr>
        <p:txBody>
          <a:bodyPr/>
          <a:lstStyle/>
          <a:p>
            <a:pPr algn="just"/>
            <a:r>
              <a:rPr lang="en-NZ" sz="2800" dirty="0" smtClean="0"/>
              <a:t>In all low implementation classes, there was no specific reference to </a:t>
            </a:r>
            <a:r>
              <a:rPr lang="en-NZ" sz="2800" dirty="0" err="1" smtClean="0"/>
              <a:t>Māori</a:t>
            </a:r>
            <a:r>
              <a:rPr lang="en-NZ" sz="2800" dirty="0" smtClean="0"/>
              <a:t> student cultural locations, experiences or links to student lives outside the classroom. </a:t>
            </a:r>
          </a:p>
          <a:p>
            <a:pPr algn="just"/>
            <a:endParaRPr lang="en-NZ" sz="2800" dirty="0" smtClean="0"/>
          </a:p>
          <a:p>
            <a:pPr algn="just"/>
            <a:r>
              <a:rPr lang="en-NZ" sz="2800" dirty="0" smtClean="0"/>
              <a:t>Discursive and partnership teaching approaches were not evident. Analysis also revealed teachers did not use positive classroom management strategies to address misbehaviour.  In these classrooms there was a lack of evidence of teachers’ high expectations for student engagement and success. </a:t>
            </a:r>
            <a:endParaRPr lang="en-NZ" sz="28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Content Placeholder 2"/>
          <p:cNvSpPr>
            <a:spLocks noGrp="1"/>
          </p:cNvSpPr>
          <p:nvPr>
            <p:ph idx="1"/>
          </p:nvPr>
        </p:nvSpPr>
        <p:spPr>
          <a:xfrm>
            <a:off x="179388" y="404664"/>
            <a:ext cx="7772400" cy="5256361"/>
          </a:xfrm>
        </p:spPr>
        <p:txBody>
          <a:bodyPr/>
          <a:lstStyle/>
          <a:p>
            <a:r>
              <a:rPr lang="en-NZ" sz="3600" i="1" dirty="0" smtClean="0"/>
              <a:t>I think, probably for me, and my department, it’s just initially just raising awareness [about pedagogies known to be highly effective for </a:t>
            </a:r>
            <a:r>
              <a:rPr lang="en-NZ" sz="3600" i="1" dirty="0" err="1" smtClean="0"/>
              <a:t>Māori</a:t>
            </a:r>
            <a:r>
              <a:rPr lang="en-NZ" sz="3600" i="1" dirty="0" smtClean="0"/>
              <a:t> learners].  It’s talking about it - what is it, what does it mean. I lack the knowledge if I was being honest (HOD Focus Group, 2012)</a:t>
            </a:r>
          </a:p>
          <a:p>
            <a:endParaRPr lang="en-NZ"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Content Placeholder 2"/>
          <p:cNvSpPr>
            <a:spLocks noGrp="1"/>
          </p:cNvSpPr>
          <p:nvPr>
            <p:ph idx="1"/>
          </p:nvPr>
        </p:nvSpPr>
        <p:spPr>
          <a:xfrm>
            <a:off x="179388" y="476672"/>
            <a:ext cx="7772400" cy="5184353"/>
          </a:xfrm>
        </p:spPr>
        <p:txBody>
          <a:bodyPr/>
          <a:lstStyle/>
          <a:p>
            <a:r>
              <a:rPr lang="en-NZ" i="1" dirty="0" smtClean="0"/>
              <a:t>I don’t know whether I need to change as a teacher or as a Head of Department.  No one has come and observed me teach or work with </a:t>
            </a:r>
            <a:r>
              <a:rPr lang="en-NZ" i="1" dirty="0" err="1" smtClean="0"/>
              <a:t>Māori</a:t>
            </a:r>
            <a:r>
              <a:rPr lang="en-NZ" i="1" dirty="0" smtClean="0"/>
              <a:t> students and say whether or not [my teaching] is appropriate, no one has looked at my programme delivery and all those sorts of things and content to say that is appropriate, or not appropriate (</a:t>
            </a:r>
            <a:r>
              <a:rPr lang="en-NZ" i="1" dirty="0" err="1" smtClean="0"/>
              <a:t>HoD</a:t>
            </a:r>
            <a:r>
              <a:rPr lang="en-NZ" i="1" dirty="0" smtClean="0"/>
              <a:t> Focus group, 2012).</a:t>
            </a:r>
            <a:endParaRPr lang="en-NZ" dirty="0" smtClean="0"/>
          </a:p>
          <a:p>
            <a:endParaRPr lang="en-NZ"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388" y="332655"/>
            <a:ext cx="7772400" cy="792089"/>
          </a:xfrm>
        </p:spPr>
        <p:txBody>
          <a:bodyPr/>
          <a:lstStyle/>
          <a:p>
            <a:r>
              <a:rPr lang="en-NZ" b="1" i="1" dirty="0" smtClean="0">
                <a:solidFill>
                  <a:srgbClr val="00B050"/>
                </a:solidFill>
              </a:rPr>
              <a:t>Partnership approaches count!</a:t>
            </a:r>
            <a:endParaRPr lang="en-NZ" b="1" i="1" dirty="0">
              <a:solidFill>
                <a:srgbClr val="00B050"/>
              </a:solidFill>
            </a:endParaRPr>
          </a:p>
        </p:txBody>
      </p:sp>
      <p:sp>
        <p:nvSpPr>
          <p:cNvPr id="3" name="Content Placeholder 2"/>
          <p:cNvSpPr>
            <a:spLocks noGrp="1"/>
          </p:cNvSpPr>
          <p:nvPr>
            <p:ph idx="1"/>
          </p:nvPr>
        </p:nvSpPr>
        <p:spPr>
          <a:xfrm>
            <a:off x="179388" y="1628800"/>
            <a:ext cx="7772400" cy="4032225"/>
          </a:xfrm>
        </p:spPr>
        <p:txBody>
          <a:bodyPr/>
          <a:lstStyle/>
          <a:p>
            <a:r>
              <a:rPr lang="en-NZ" sz="2800" i="1" dirty="0" smtClean="0"/>
              <a:t>Creating a shared vision of </a:t>
            </a:r>
            <a:r>
              <a:rPr lang="en-NZ" sz="2800" i="1" dirty="0" err="1" smtClean="0"/>
              <a:t>Māori</a:t>
            </a:r>
            <a:r>
              <a:rPr lang="en-NZ" sz="2800" i="1" dirty="0" smtClean="0"/>
              <a:t> students achieving and enjoying educational success as </a:t>
            </a:r>
            <a:r>
              <a:rPr lang="en-NZ" sz="2800" i="1" dirty="0" err="1" smtClean="0"/>
              <a:t>Māori</a:t>
            </a:r>
            <a:endParaRPr lang="en-NZ" sz="2800" i="1" dirty="0" smtClean="0"/>
          </a:p>
          <a:p>
            <a:r>
              <a:rPr lang="en-NZ" sz="2800" i="1" dirty="0" smtClean="0"/>
              <a:t>Viewing </a:t>
            </a:r>
            <a:r>
              <a:rPr lang="en-NZ" sz="2800" i="1" dirty="0" err="1" smtClean="0"/>
              <a:t>Māori</a:t>
            </a:r>
            <a:r>
              <a:rPr lang="en-NZ" sz="2800" i="1" dirty="0" smtClean="0"/>
              <a:t> students and their parents/caregivers as important partners</a:t>
            </a:r>
          </a:p>
          <a:p>
            <a:r>
              <a:rPr lang="en-NZ" sz="2800" i="1" dirty="0" smtClean="0"/>
              <a:t>Gathering data from </a:t>
            </a:r>
            <a:r>
              <a:rPr lang="en-NZ" sz="2800" i="1" dirty="0" err="1" smtClean="0"/>
              <a:t>Māori</a:t>
            </a:r>
            <a:r>
              <a:rPr lang="en-NZ" sz="2800" i="1" dirty="0" smtClean="0"/>
              <a:t> students and their </a:t>
            </a:r>
            <a:r>
              <a:rPr lang="en-NZ" sz="2800" i="1" dirty="0" err="1" smtClean="0"/>
              <a:t>whānau</a:t>
            </a:r>
            <a:r>
              <a:rPr lang="en-NZ" sz="2800" i="1" dirty="0" smtClean="0"/>
              <a:t> and involving them in evaluation</a:t>
            </a:r>
          </a:p>
          <a:p>
            <a:r>
              <a:rPr lang="en-NZ" sz="2800" i="1" dirty="0" smtClean="0"/>
              <a:t>Making schools comfortable places for </a:t>
            </a:r>
            <a:r>
              <a:rPr lang="en-NZ" sz="2800" i="1" dirty="0" err="1" smtClean="0"/>
              <a:t>Māori</a:t>
            </a:r>
            <a:r>
              <a:rPr lang="en-NZ" sz="2800" i="1" dirty="0" smtClean="0"/>
              <a:t> communities</a:t>
            </a:r>
            <a:endParaRPr lang="en-NZ" sz="2800" i="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404665"/>
            <a:ext cx="7560965" cy="864095"/>
          </a:xfrm>
        </p:spPr>
        <p:txBody>
          <a:bodyPr/>
          <a:lstStyle/>
          <a:p>
            <a:pPr algn="ctr"/>
            <a:r>
              <a:rPr lang="en-NZ" sz="6000" b="1" i="1" dirty="0" smtClean="0"/>
              <a:t>Key questions</a:t>
            </a:r>
            <a:endParaRPr lang="en-NZ" sz="6000" b="1" i="1" dirty="0"/>
          </a:p>
        </p:txBody>
      </p:sp>
      <p:sp>
        <p:nvSpPr>
          <p:cNvPr id="3" name="Subtitle 2"/>
          <p:cNvSpPr>
            <a:spLocks noGrp="1"/>
          </p:cNvSpPr>
          <p:nvPr>
            <p:ph type="subTitle" idx="1"/>
          </p:nvPr>
        </p:nvSpPr>
        <p:spPr>
          <a:xfrm>
            <a:off x="611560" y="1412776"/>
            <a:ext cx="8280920" cy="4536504"/>
          </a:xfrm>
        </p:spPr>
        <p:txBody>
          <a:bodyPr/>
          <a:lstStyle/>
          <a:p>
            <a:pPr algn="l"/>
            <a:r>
              <a:rPr lang="en-NZ" dirty="0" smtClean="0"/>
              <a:t>What is culturally responsive pedagogy / schooling? Why do culture, language and identity count in teaching and learning?</a:t>
            </a:r>
          </a:p>
          <a:p>
            <a:pPr algn="l"/>
            <a:endParaRPr lang="en-NZ" dirty="0" smtClean="0"/>
          </a:p>
          <a:p>
            <a:pPr algn="l"/>
            <a:r>
              <a:rPr lang="en-NZ" dirty="0" smtClean="0"/>
              <a:t>What evidence do I/we have? (anecdotal</a:t>
            </a:r>
            <a:r>
              <a:rPr lang="en-NZ" dirty="0" smtClean="0"/>
              <a:t>? </a:t>
            </a:r>
            <a:r>
              <a:rPr lang="en-NZ" dirty="0" smtClean="0"/>
              <a:t>statistics</a:t>
            </a:r>
            <a:r>
              <a:rPr lang="en-NZ" dirty="0" smtClean="0"/>
              <a:t>? </a:t>
            </a:r>
            <a:r>
              <a:rPr lang="en-NZ" dirty="0" smtClean="0"/>
              <a:t>research?)</a:t>
            </a:r>
            <a:endParaRPr lang="en-NZ" dirty="0"/>
          </a:p>
        </p:txBody>
      </p:sp>
      <p:sp>
        <p:nvSpPr>
          <p:cNvPr id="4" name="Slide Number Placeholder 4"/>
          <p:cNvSpPr>
            <a:spLocks noGrp="1"/>
          </p:cNvSpPr>
          <p:nvPr>
            <p:ph type="sldNum" sz="quarter" idx="12"/>
          </p:nvPr>
        </p:nvSpPr>
        <p:spPr>
          <a:xfrm>
            <a:off x="179512" y="5949280"/>
            <a:ext cx="503734" cy="648370"/>
          </a:xfrm>
          <a:solidFill>
            <a:schemeClr val="bg1">
              <a:lumMod val="85000"/>
            </a:schemeClr>
          </a:solidFill>
          <a:ln>
            <a:solidFill>
              <a:schemeClr val="tx2">
                <a:lumMod val="75000"/>
              </a:schemeClr>
            </a:solidFill>
          </a:ln>
        </p:spPr>
        <p:txBody>
          <a:bodyPr/>
          <a:lstStyle/>
          <a:p>
            <a:pPr algn="ctr">
              <a:defRPr/>
            </a:pPr>
            <a:fld id="{714AB0E7-189B-44B8-A7D2-7D14AFAFBF0E}" type="slidenum">
              <a:rPr lang="en-NZ" sz="4000" b="1" i="1">
                <a:solidFill>
                  <a:srgbClr val="0070C0"/>
                </a:solidFill>
              </a:rPr>
              <a:pPr algn="ctr">
                <a:defRPr/>
              </a:pPr>
              <a:t>3</a:t>
            </a:fld>
            <a:endParaRPr lang="en-NZ" sz="4000" b="1" i="1" dirty="0">
              <a:solidFill>
                <a:srgbClr val="0070C0"/>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388" y="476671"/>
            <a:ext cx="7772400" cy="1512169"/>
          </a:xfrm>
        </p:spPr>
        <p:txBody>
          <a:bodyPr/>
          <a:lstStyle/>
          <a:p>
            <a:r>
              <a:rPr lang="en-NZ" sz="4000" dirty="0" smtClean="0"/>
              <a:t/>
            </a:r>
            <a:br>
              <a:rPr lang="en-NZ" sz="4000" dirty="0" smtClean="0"/>
            </a:br>
            <a:r>
              <a:rPr lang="en-NZ" sz="4000" b="1" i="1" dirty="0" err="1" smtClean="0"/>
              <a:t>Māori</a:t>
            </a:r>
            <a:r>
              <a:rPr lang="en-NZ" sz="4000" b="1" i="1" dirty="0" smtClean="0"/>
              <a:t> traditional icons such as school marae and wharenui were viewed as important:</a:t>
            </a:r>
            <a:r>
              <a:rPr lang="en-NZ" dirty="0" smtClean="0"/>
              <a:t/>
            </a:r>
            <a:br>
              <a:rPr lang="en-NZ" dirty="0" smtClean="0"/>
            </a:br>
            <a:endParaRPr lang="en-NZ" dirty="0"/>
          </a:p>
        </p:txBody>
      </p:sp>
      <p:sp>
        <p:nvSpPr>
          <p:cNvPr id="3" name="Content Placeholder 2"/>
          <p:cNvSpPr>
            <a:spLocks noGrp="1"/>
          </p:cNvSpPr>
          <p:nvPr>
            <p:ph idx="1"/>
          </p:nvPr>
        </p:nvSpPr>
        <p:spPr/>
        <p:txBody>
          <a:bodyPr/>
          <a:lstStyle/>
          <a:p>
            <a:pPr>
              <a:buNone/>
            </a:pPr>
            <a:r>
              <a:rPr lang="en-NZ" i="1" dirty="0" smtClean="0"/>
              <a:t>	</a:t>
            </a:r>
          </a:p>
          <a:p>
            <a:pPr>
              <a:buNone/>
            </a:pPr>
            <a:r>
              <a:rPr lang="en-NZ" i="1" dirty="0" smtClean="0"/>
              <a:t>“… our whare used to be pushed out of sight, down the other end of the school. We fought to get it right up front, the whare is the manawa of the kura, so to bring it into the heart of the school, up-front so that it can be seen and viewed and enjoyed by everyone” (</a:t>
            </a:r>
            <a:r>
              <a:rPr lang="en-NZ" i="1" dirty="0" err="1" smtClean="0"/>
              <a:t>whānau</a:t>
            </a:r>
            <a:r>
              <a:rPr lang="en-NZ" i="1" dirty="0" smtClean="0"/>
              <a:t> member, 2012)</a:t>
            </a:r>
          </a:p>
          <a:p>
            <a:endParaRPr lang="en-NZ"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388" y="333375"/>
            <a:ext cx="7772400" cy="935385"/>
          </a:xfrm>
        </p:spPr>
        <p:txBody>
          <a:bodyPr/>
          <a:lstStyle/>
          <a:p>
            <a:r>
              <a:rPr lang="en-NZ" b="1" i="1" dirty="0" smtClean="0"/>
              <a:t>Discussion</a:t>
            </a:r>
            <a:endParaRPr lang="en-NZ" b="1" i="1" dirty="0"/>
          </a:p>
        </p:txBody>
      </p:sp>
      <p:sp>
        <p:nvSpPr>
          <p:cNvPr id="3" name="Content Placeholder 2"/>
          <p:cNvSpPr>
            <a:spLocks noGrp="1"/>
          </p:cNvSpPr>
          <p:nvPr>
            <p:ph idx="1"/>
          </p:nvPr>
        </p:nvSpPr>
        <p:spPr>
          <a:xfrm>
            <a:off x="179388" y="1340768"/>
            <a:ext cx="7772400" cy="4320257"/>
          </a:xfrm>
        </p:spPr>
        <p:txBody>
          <a:bodyPr/>
          <a:lstStyle/>
          <a:p>
            <a:r>
              <a:rPr lang="en-NZ" sz="2800" dirty="0" err="1" smtClean="0"/>
              <a:t>Māori</a:t>
            </a:r>
            <a:r>
              <a:rPr lang="en-NZ" sz="2800" dirty="0" smtClean="0"/>
              <a:t> Deaf and Hearing Impaired students bring unique and diverse cultural locations into the classroom (Funds of knowledge that can be utilised by their </a:t>
            </a:r>
            <a:r>
              <a:rPr lang="en-NZ" sz="2800" dirty="0" smtClean="0"/>
              <a:t>teachers)</a:t>
            </a:r>
          </a:p>
          <a:p>
            <a:pPr>
              <a:buNone/>
            </a:pPr>
            <a:endParaRPr lang="en-NZ" sz="2800" dirty="0" smtClean="0"/>
          </a:p>
          <a:p>
            <a:r>
              <a:rPr lang="en-NZ" sz="2800" dirty="0" smtClean="0"/>
              <a:t>Effective partnership approaches, underpinned by evidence-based teaching practices and decision-making processes are key to </a:t>
            </a:r>
            <a:r>
              <a:rPr lang="en-NZ" sz="2800" dirty="0" err="1" smtClean="0"/>
              <a:t>Māori</a:t>
            </a:r>
            <a:r>
              <a:rPr lang="en-NZ" sz="2800" dirty="0" smtClean="0"/>
              <a:t> students achieving and enjoying educational success as </a:t>
            </a:r>
            <a:r>
              <a:rPr lang="en-NZ" sz="2800" dirty="0" err="1" smtClean="0"/>
              <a:t>Māori</a:t>
            </a:r>
            <a:endParaRPr lang="en-NZ" sz="28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8" name="Rectangle 10"/>
          <p:cNvSpPr>
            <a:spLocks noGrp="1" noChangeArrowheads="1"/>
          </p:cNvSpPr>
          <p:nvPr>
            <p:ph type="subTitle" idx="1"/>
          </p:nvPr>
        </p:nvSpPr>
        <p:spPr>
          <a:xfrm>
            <a:off x="1331640" y="6237312"/>
            <a:ext cx="7272808" cy="360040"/>
          </a:xfrm>
        </p:spPr>
        <p:txBody>
          <a:bodyPr/>
          <a:lstStyle/>
          <a:p>
            <a:pPr eaLnBrk="1" hangingPunct="1"/>
            <a:r>
              <a:rPr lang="en-US" sz="1600" b="1" dirty="0" smtClean="0"/>
              <a:t>Contact: anne.hynds@vuw.ac.nz </a:t>
            </a:r>
            <a:r>
              <a:rPr lang="en-US" sz="1600" b="1" dirty="0" smtClean="0"/>
              <a:t>(2013)</a:t>
            </a:r>
            <a:endParaRPr lang="en-US" sz="1400" b="1" dirty="0" smtClean="0"/>
          </a:p>
        </p:txBody>
      </p:sp>
      <p:pic>
        <p:nvPicPr>
          <p:cNvPr id="3076" name="Picture 12" descr="JHC RGB 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24300" y="404813"/>
            <a:ext cx="5454650" cy="615950"/>
          </a:xfrm>
          <a:prstGeom prst="rect">
            <a:avLst/>
          </a:prstGeom>
          <a:noFill/>
          <a:ln w="9525">
            <a:noFill/>
            <a:miter lim="800000"/>
            <a:headEnd/>
            <a:tailEnd/>
          </a:ln>
        </p:spPr>
      </p:pic>
      <p:sp>
        <p:nvSpPr>
          <p:cNvPr id="6" name="TextBox 5"/>
          <p:cNvSpPr txBox="1"/>
          <p:nvPr/>
        </p:nvSpPr>
        <p:spPr>
          <a:xfrm flipH="1">
            <a:off x="10260632" y="7461448"/>
            <a:ext cx="72008" cy="3693319"/>
          </a:xfrm>
          <a:prstGeom prst="rect">
            <a:avLst/>
          </a:prstGeom>
          <a:solidFill>
            <a:srgbClr val="CCFFCC"/>
          </a:solidFill>
        </p:spPr>
        <p:txBody>
          <a:bodyPr wrap="square" rtlCol="0">
            <a:spAutoFit/>
          </a:bodyPr>
          <a:lstStyle/>
          <a:p>
            <a:r>
              <a:rPr lang="en-NZ" sz="1800" b="1" dirty="0" smtClean="0"/>
              <a:t>Dr Anne Hynds</a:t>
            </a:r>
            <a:endParaRPr lang="en-NZ" sz="1800" b="1" dirty="0"/>
          </a:p>
        </p:txBody>
      </p:sp>
      <p:sp>
        <p:nvSpPr>
          <p:cNvPr id="7" name="Rectangle 6"/>
          <p:cNvSpPr/>
          <p:nvPr/>
        </p:nvSpPr>
        <p:spPr>
          <a:xfrm>
            <a:off x="1331640" y="1268760"/>
            <a:ext cx="7812360" cy="830997"/>
          </a:xfrm>
          <a:prstGeom prst="rect">
            <a:avLst/>
          </a:prstGeom>
        </p:spPr>
        <p:txBody>
          <a:bodyPr wrap="square">
            <a:spAutoFit/>
          </a:bodyPr>
          <a:lstStyle/>
          <a:p>
            <a:pPr algn="ctr"/>
            <a:r>
              <a:rPr lang="en-NZ" i="1" dirty="0" smtClean="0"/>
              <a:t/>
            </a:r>
            <a:br>
              <a:rPr lang="en-NZ" i="1" dirty="0" smtClean="0"/>
            </a:br>
            <a:endParaRPr lang="en-NZ" dirty="0"/>
          </a:p>
        </p:txBody>
      </p:sp>
      <p:sp>
        <p:nvSpPr>
          <p:cNvPr id="8" name="TextBox 4"/>
          <p:cNvSpPr txBox="1">
            <a:spLocks noChangeArrowheads="1"/>
          </p:cNvSpPr>
          <p:nvPr/>
        </p:nvSpPr>
        <p:spPr bwMode="auto">
          <a:xfrm>
            <a:off x="1331640" y="2564905"/>
            <a:ext cx="7634287" cy="954107"/>
          </a:xfrm>
          <a:prstGeom prst="rect">
            <a:avLst/>
          </a:prstGeom>
          <a:noFill/>
          <a:ln w="9525">
            <a:noFill/>
            <a:miter lim="800000"/>
            <a:headEnd/>
            <a:tailEnd/>
          </a:ln>
        </p:spPr>
        <p:txBody>
          <a:bodyPr wrap="square">
            <a:spAutoFit/>
          </a:bodyPr>
          <a:lstStyle/>
          <a:p>
            <a:endParaRPr lang="en-NZ" sz="2400" b="1" dirty="0" smtClean="0">
              <a:solidFill>
                <a:srgbClr val="002060"/>
              </a:solidFill>
            </a:endParaRPr>
          </a:p>
          <a:p>
            <a:endParaRPr lang="en-NZ" sz="800" b="1" dirty="0" smtClean="0"/>
          </a:p>
          <a:p>
            <a:r>
              <a:rPr lang="en-NZ" sz="2400" b="1" dirty="0" smtClean="0"/>
              <a:t>	</a:t>
            </a:r>
            <a:endParaRPr lang="en-NZ" sz="2400" b="1" u="sng" dirty="0">
              <a:solidFill>
                <a:srgbClr val="FF0000"/>
              </a:solidFill>
            </a:endParaRPr>
          </a:p>
        </p:txBody>
      </p:sp>
      <p:sp>
        <p:nvSpPr>
          <p:cNvPr id="9" name="TextBox 8"/>
          <p:cNvSpPr txBox="1"/>
          <p:nvPr/>
        </p:nvSpPr>
        <p:spPr>
          <a:xfrm>
            <a:off x="1115616" y="1340768"/>
            <a:ext cx="8496944" cy="707886"/>
          </a:xfrm>
          <a:prstGeom prst="rect">
            <a:avLst/>
          </a:prstGeom>
          <a:noFill/>
        </p:spPr>
        <p:txBody>
          <a:bodyPr wrap="square" rtlCol="0">
            <a:spAutoFit/>
          </a:bodyPr>
          <a:lstStyle/>
          <a:p>
            <a:r>
              <a:rPr lang="en-US" sz="4000" b="1" i="1" dirty="0" smtClean="0">
                <a:solidFill>
                  <a:srgbClr val="004730"/>
                </a:solidFill>
              </a:rPr>
              <a:t>Questions?</a:t>
            </a:r>
            <a:endParaRPr lang="en-US" sz="4000" b="1" i="1" dirty="0" smtClean="0">
              <a:solidFill>
                <a:srgbClr val="004730"/>
              </a:solidFill>
            </a:endParaRPr>
          </a:p>
        </p:txBody>
      </p:sp>
      <p:sp>
        <p:nvSpPr>
          <p:cNvPr id="10" name="Slide Number Placeholder 4"/>
          <p:cNvSpPr>
            <a:spLocks noGrp="1"/>
          </p:cNvSpPr>
          <p:nvPr>
            <p:ph type="sldNum" sz="quarter" idx="12"/>
          </p:nvPr>
        </p:nvSpPr>
        <p:spPr>
          <a:xfrm>
            <a:off x="179512" y="5949280"/>
            <a:ext cx="864096" cy="648370"/>
          </a:xfrm>
          <a:solidFill>
            <a:schemeClr val="bg1">
              <a:lumMod val="85000"/>
            </a:schemeClr>
          </a:solidFill>
          <a:ln>
            <a:solidFill>
              <a:schemeClr val="tx2">
                <a:lumMod val="75000"/>
              </a:schemeClr>
            </a:solidFill>
          </a:ln>
        </p:spPr>
        <p:txBody>
          <a:bodyPr/>
          <a:lstStyle/>
          <a:p>
            <a:pPr algn="ctr">
              <a:defRPr/>
            </a:pPr>
            <a:fld id="{714AB0E7-189B-44B8-A7D2-7D14AFAFBF0E}" type="slidenum">
              <a:rPr lang="en-NZ" sz="4000" b="1" i="1">
                <a:solidFill>
                  <a:srgbClr val="0070C0"/>
                </a:solidFill>
              </a:rPr>
              <a:pPr algn="ctr">
                <a:defRPr/>
              </a:pPr>
              <a:t>32</a:t>
            </a:fld>
            <a:endParaRPr lang="en-NZ" sz="4000" b="1" i="1" dirty="0">
              <a:solidFill>
                <a:srgbClr val="0070C0"/>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68313" y="333375"/>
            <a:ext cx="7775575" cy="647700"/>
          </a:xfrm>
        </p:spPr>
        <p:txBody>
          <a:bodyPr/>
          <a:lstStyle/>
          <a:p>
            <a:pPr algn="ctr" eaLnBrk="1" hangingPunct="1"/>
            <a:r>
              <a:rPr lang="en-NZ" sz="4000" b="1" i="1" dirty="0" smtClean="0">
                <a:solidFill>
                  <a:srgbClr val="00B050"/>
                </a:solidFill>
              </a:rPr>
              <a:t>Acknowledgements</a:t>
            </a:r>
            <a:endParaRPr lang="en-GB" sz="4000" b="1" i="1" dirty="0" smtClean="0">
              <a:solidFill>
                <a:srgbClr val="00B050"/>
              </a:solidFill>
            </a:endParaRPr>
          </a:p>
        </p:txBody>
      </p:sp>
      <p:sp>
        <p:nvSpPr>
          <p:cNvPr id="29699" name="Rectangle 3"/>
          <p:cNvSpPr>
            <a:spLocks noGrp="1" noChangeArrowheads="1"/>
          </p:cNvSpPr>
          <p:nvPr>
            <p:ph type="body" idx="1"/>
          </p:nvPr>
        </p:nvSpPr>
        <p:spPr>
          <a:xfrm>
            <a:off x="323528" y="1124744"/>
            <a:ext cx="7921625" cy="4824413"/>
          </a:xfrm>
        </p:spPr>
        <p:txBody>
          <a:bodyPr/>
          <a:lstStyle/>
          <a:p>
            <a:pPr eaLnBrk="1" hangingPunct="1">
              <a:lnSpc>
                <a:spcPct val="80000"/>
              </a:lnSpc>
              <a:buFontTx/>
              <a:buNone/>
            </a:pPr>
            <a:r>
              <a:rPr lang="en-NZ" dirty="0" smtClean="0"/>
              <a:t>   </a:t>
            </a:r>
            <a:r>
              <a:rPr lang="en-NZ" sz="2200" dirty="0" err="1" smtClean="0"/>
              <a:t>Tēnā</a:t>
            </a:r>
            <a:r>
              <a:rPr lang="en-NZ" sz="2200" dirty="0" smtClean="0"/>
              <a:t> </a:t>
            </a:r>
            <a:r>
              <a:rPr lang="en-NZ" sz="2200" dirty="0" err="1" smtClean="0"/>
              <a:t>koutou</a:t>
            </a:r>
            <a:endParaRPr lang="en-NZ" sz="2200" dirty="0" smtClean="0"/>
          </a:p>
          <a:p>
            <a:pPr eaLnBrk="1" hangingPunct="1">
              <a:lnSpc>
                <a:spcPct val="80000"/>
              </a:lnSpc>
              <a:buFontTx/>
              <a:buNone/>
            </a:pPr>
            <a:endParaRPr lang="en-NZ" sz="2200" dirty="0" smtClean="0"/>
          </a:p>
          <a:p>
            <a:pPr eaLnBrk="1" hangingPunct="1">
              <a:lnSpc>
                <a:spcPct val="80000"/>
              </a:lnSpc>
            </a:pPr>
            <a:r>
              <a:rPr lang="en-NZ" sz="2200" dirty="0" smtClean="0"/>
              <a:t>The </a:t>
            </a:r>
            <a:r>
              <a:rPr lang="en-NZ" sz="2200" dirty="0" err="1" smtClean="0"/>
              <a:t>M</a:t>
            </a:r>
            <a:r>
              <a:rPr lang="en-NZ" sz="2200" dirty="0" err="1" smtClean="0">
                <a:cs typeface="Arial" charset="0"/>
              </a:rPr>
              <a:t>ā</a:t>
            </a:r>
            <a:r>
              <a:rPr lang="en-NZ" sz="2200" dirty="0" err="1" smtClean="0"/>
              <a:t>ori</a:t>
            </a:r>
            <a:r>
              <a:rPr lang="en-NZ" sz="2200" dirty="0" smtClean="0"/>
              <a:t> students who were the focus of this research, on whose behalf we are committed to utilise evidence on processes, impact and policies to inform educational practice to enhance outcomes</a:t>
            </a:r>
          </a:p>
          <a:p>
            <a:pPr eaLnBrk="1" hangingPunct="1">
              <a:lnSpc>
                <a:spcPct val="80000"/>
              </a:lnSpc>
              <a:spcAft>
                <a:spcPct val="15000"/>
              </a:spcAft>
            </a:pPr>
            <a:r>
              <a:rPr lang="en-NZ" sz="2200" dirty="0" err="1" smtClean="0"/>
              <a:t>Wh</a:t>
            </a:r>
            <a:r>
              <a:rPr lang="en-NZ" sz="2200" dirty="0" err="1" smtClean="0">
                <a:cs typeface="Arial" charset="0"/>
              </a:rPr>
              <a:t>ā</a:t>
            </a:r>
            <a:r>
              <a:rPr lang="en-NZ" sz="2200" dirty="0" err="1" smtClean="0"/>
              <a:t>nau</a:t>
            </a:r>
            <a:r>
              <a:rPr lang="en-NZ" sz="2200" dirty="0" smtClean="0"/>
              <a:t> (families), teachers, principals, facilitation team members and other school leaders including </a:t>
            </a:r>
            <a:r>
              <a:rPr lang="en-NZ" sz="2200" dirty="0" err="1" smtClean="0"/>
              <a:t>BoT</a:t>
            </a:r>
            <a:r>
              <a:rPr lang="en-NZ" sz="2200" dirty="0" smtClean="0"/>
              <a:t> chairs at the schools who welcomed us into their communities and shared their thoughts, understandings and evidence with us</a:t>
            </a:r>
          </a:p>
          <a:p>
            <a:pPr eaLnBrk="1" hangingPunct="1">
              <a:lnSpc>
                <a:spcPct val="80000"/>
              </a:lnSpc>
              <a:buNone/>
            </a:pPr>
            <a:endParaRPr lang="en-NZ" dirty="0" smtClean="0"/>
          </a:p>
        </p:txBody>
      </p:sp>
      <p:sp>
        <p:nvSpPr>
          <p:cNvPr id="29702" name="Text Box 6"/>
          <p:cNvSpPr txBox="1">
            <a:spLocks noChangeArrowheads="1"/>
          </p:cNvSpPr>
          <p:nvPr/>
        </p:nvSpPr>
        <p:spPr bwMode="auto">
          <a:xfrm>
            <a:off x="395536" y="4797152"/>
            <a:ext cx="6697662" cy="654050"/>
          </a:xfrm>
          <a:prstGeom prst="rect">
            <a:avLst/>
          </a:prstGeom>
          <a:noFill/>
          <a:ln w="9525">
            <a:noFill/>
            <a:miter lim="800000"/>
            <a:headEnd/>
            <a:tailEnd/>
          </a:ln>
        </p:spPr>
        <p:txBody>
          <a:bodyPr>
            <a:spAutoFit/>
          </a:bodyPr>
          <a:lstStyle/>
          <a:p>
            <a:pPr eaLnBrk="1" hangingPunct="1">
              <a:lnSpc>
                <a:spcPct val="115000"/>
              </a:lnSpc>
              <a:spcBef>
                <a:spcPct val="20000"/>
              </a:spcBef>
            </a:pPr>
            <a:r>
              <a:rPr lang="en-NZ" sz="1600" b="1" i="1" dirty="0">
                <a:solidFill>
                  <a:srgbClr val="004730"/>
                </a:solidFill>
              </a:rPr>
              <a:t>For further information about this presentation please contact:</a:t>
            </a:r>
            <a:r>
              <a:rPr lang="en-NZ" sz="1600" b="1" dirty="0">
                <a:solidFill>
                  <a:srgbClr val="004730"/>
                </a:solidFill>
              </a:rPr>
              <a:t> </a:t>
            </a:r>
            <a:r>
              <a:rPr lang="en-NZ" sz="1600" b="1" dirty="0" err="1">
                <a:solidFill>
                  <a:srgbClr val="004730"/>
                </a:solidFill>
              </a:rPr>
              <a:t>anne.hynds@vuw.ac.nz</a:t>
            </a:r>
            <a:r>
              <a:rPr lang="en-NZ" sz="1600" b="1" dirty="0">
                <a:solidFill>
                  <a:srgbClr val="004730"/>
                </a:solidFill>
              </a:rPr>
              <a:t> </a:t>
            </a:r>
            <a:endParaRPr lang="en-GB" sz="1600" b="1" dirty="0"/>
          </a:p>
        </p:txBody>
      </p:sp>
      <p:sp>
        <p:nvSpPr>
          <p:cNvPr id="5" name="Slide Number Placeholder 4"/>
          <p:cNvSpPr>
            <a:spLocks noGrp="1"/>
          </p:cNvSpPr>
          <p:nvPr>
            <p:ph type="sldNum" sz="quarter" idx="12"/>
          </p:nvPr>
        </p:nvSpPr>
        <p:spPr>
          <a:xfrm>
            <a:off x="251520" y="5949280"/>
            <a:ext cx="792088" cy="648370"/>
          </a:xfrm>
          <a:solidFill>
            <a:schemeClr val="bg1">
              <a:lumMod val="85000"/>
            </a:schemeClr>
          </a:solidFill>
          <a:ln>
            <a:solidFill>
              <a:schemeClr val="tx2">
                <a:lumMod val="75000"/>
              </a:schemeClr>
            </a:solidFill>
          </a:ln>
        </p:spPr>
        <p:txBody>
          <a:bodyPr/>
          <a:lstStyle/>
          <a:p>
            <a:pPr algn="ctr">
              <a:defRPr/>
            </a:pPr>
            <a:fld id="{714AB0E7-189B-44B8-A7D2-7D14AFAFBF0E}" type="slidenum">
              <a:rPr lang="en-NZ" sz="4000" b="1" i="1">
                <a:solidFill>
                  <a:srgbClr val="0070C0"/>
                </a:solidFill>
              </a:rPr>
              <a:pPr algn="ctr">
                <a:defRPr/>
              </a:pPr>
              <a:t>33</a:t>
            </a:fld>
            <a:endParaRPr lang="en-NZ" sz="4000" b="1" i="1" dirty="0">
              <a:solidFill>
                <a:srgbClr val="0070C0"/>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388" y="333375"/>
            <a:ext cx="7772400" cy="863377"/>
          </a:xfrm>
        </p:spPr>
        <p:txBody>
          <a:bodyPr/>
          <a:lstStyle/>
          <a:p>
            <a:r>
              <a:rPr lang="en-NZ" b="1" i="1" dirty="0" smtClean="0"/>
              <a:t>References</a:t>
            </a:r>
            <a:endParaRPr lang="en-NZ" b="1" i="1" dirty="0"/>
          </a:p>
        </p:txBody>
      </p:sp>
      <p:sp>
        <p:nvSpPr>
          <p:cNvPr id="3" name="Content Placeholder 2"/>
          <p:cNvSpPr>
            <a:spLocks noGrp="1"/>
          </p:cNvSpPr>
          <p:nvPr>
            <p:ph idx="1"/>
          </p:nvPr>
        </p:nvSpPr>
        <p:spPr>
          <a:xfrm>
            <a:off x="179388" y="1268760"/>
            <a:ext cx="7772400" cy="4392265"/>
          </a:xfrm>
        </p:spPr>
        <p:txBody>
          <a:bodyPr/>
          <a:lstStyle/>
          <a:p>
            <a:pPr lvl="0"/>
            <a:endParaRPr lang="en-AU" sz="1800" dirty="0" smtClean="0"/>
          </a:p>
          <a:p>
            <a:pPr lvl="0"/>
            <a:endParaRPr lang="en-AU" sz="1800" dirty="0" smtClean="0"/>
          </a:p>
          <a:p>
            <a:pPr lvl="0"/>
            <a:r>
              <a:rPr lang="en-AU" sz="1800" dirty="0" smtClean="0"/>
              <a:t>Hynds, A., Meyer, L., Averill, R., Hindle, R., Hodis, F.,  Penetito W., &amp; Faircloth, S. (forming coming). </a:t>
            </a:r>
            <a:r>
              <a:rPr lang="en-AU" sz="1800" i="1" dirty="0" smtClean="0"/>
              <a:t>National Evaluation of </a:t>
            </a:r>
            <a:r>
              <a:rPr lang="en-GB" sz="1800" i="1" dirty="0" smtClean="0"/>
              <a:t>He </a:t>
            </a:r>
            <a:r>
              <a:rPr lang="en-GB" sz="1800" i="1" dirty="0" err="1" smtClean="0"/>
              <a:t>Kākano</a:t>
            </a:r>
            <a:r>
              <a:rPr lang="en-GB" sz="1800" i="1" dirty="0" smtClean="0"/>
              <a:t> professional learning programme for culturally responsive </a:t>
            </a:r>
            <a:r>
              <a:rPr lang="en-GB" sz="1800" i="1" dirty="0" smtClean="0"/>
              <a:t>leadership across secondary schools.  </a:t>
            </a:r>
          </a:p>
          <a:p>
            <a:pPr lvl="0">
              <a:buNone/>
            </a:pPr>
            <a:endParaRPr lang="en-GB" sz="1800" i="1" dirty="0" smtClean="0"/>
          </a:p>
          <a:p>
            <a:pPr lvl="0"/>
            <a:r>
              <a:rPr lang="en-GB" sz="1800" dirty="0" smtClean="0"/>
              <a:t>Smiler, K. &amp; McKee, R. l. (2006). </a:t>
            </a:r>
            <a:r>
              <a:rPr lang="en-US" sz="1800" dirty="0" smtClean="0"/>
              <a:t>Perceptions of </a:t>
            </a:r>
            <a:r>
              <a:rPr lang="en-US" sz="1800" dirty="0" err="1" smtClean="0"/>
              <a:t>Māori</a:t>
            </a:r>
            <a:r>
              <a:rPr lang="en-US" sz="1800" dirty="0" smtClean="0"/>
              <a:t> </a:t>
            </a:r>
            <a:r>
              <a:rPr lang="en-US" sz="1800" dirty="0" smtClean="0"/>
              <a:t>Deaf Identity in New </a:t>
            </a:r>
            <a:r>
              <a:rPr lang="en-US" sz="1800" dirty="0" smtClean="0"/>
              <a:t>Zealand. </a:t>
            </a:r>
            <a:r>
              <a:rPr lang="en-NZ" sz="1800" i="1" dirty="0" smtClean="0"/>
              <a:t>Oxford University Press</a:t>
            </a:r>
            <a:endParaRPr lang="en-AU" sz="1800" i="1" dirty="0" smtClean="0"/>
          </a:p>
          <a:p>
            <a:pPr lvl="0"/>
            <a:endParaRPr lang="en-AU" sz="1800" dirty="0" smtClean="0"/>
          </a:p>
          <a:p>
            <a:pPr lvl="0"/>
            <a:r>
              <a:rPr lang="en-AU" sz="1800" dirty="0" smtClean="0"/>
              <a:t>Meyer</a:t>
            </a:r>
            <a:r>
              <a:rPr lang="en-AU" sz="1800" dirty="0" smtClean="0"/>
              <a:t>, L., Penetito, W., Hynds, A., Savage, C., Hindle, R. &amp; Sleeter, C. (2010). </a:t>
            </a:r>
            <a:r>
              <a:rPr lang="en-AU" sz="1800" i="1" dirty="0" smtClean="0"/>
              <a:t>Evaluation of Te Kotahitanga: 2004-2008, Final Report. </a:t>
            </a:r>
            <a:r>
              <a:rPr lang="en-AU" sz="1800" i="1" u="sng" dirty="0" smtClean="0">
                <a:hlinkClick r:id="rId2"/>
              </a:rPr>
              <a:t>http://edcounts.squiz.net.nz/__data/assets/pdf_file/0009/78966/955_TK-Evaluation_V2-16082010.pdf</a:t>
            </a:r>
            <a:endParaRPr lang="en-NZ" sz="1800" b="1" dirty="0" smtClean="0"/>
          </a:p>
          <a:p>
            <a:endParaRPr lang="en-NZ"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z="4800" b="1" i="1" dirty="0" smtClean="0">
                <a:solidFill>
                  <a:srgbClr val="00B050"/>
                </a:solidFill>
              </a:rPr>
              <a:t>Culture counts!</a:t>
            </a:r>
            <a:endParaRPr lang="en-NZ" sz="4800" b="1" i="1" dirty="0">
              <a:solidFill>
                <a:srgbClr val="00B050"/>
              </a:solidFill>
            </a:endParaRPr>
          </a:p>
        </p:txBody>
      </p:sp>
      <p:sp>
        <p:nvSpPr>
          <p:cNvPr id="3" name="Content Placeholder 2"/>
          <p:cNvSpPr>
            <a:spLocks noGrp="1"/>
          </p:cNvSpPr>
          <p:nvPr>
            <p:ph idx="1"/>
          </p:nvPr>
        </p:nvSpPr>
        <p:spPr/>
        <p:txBody>
          <a:bodyPr/>
          <a:lstStyle/>
          <a:p>
            <a:r>
              <a:rPr lang="en-NZ" dirty="0" smtClean="0"/>
              <a:t>Evidence from a range of national and international studies indicates that culture counts in teaching and learning.</a:t>
            </a:r>
          </a:p>
          <a:p>
            <a:r>
              <a:rPr lang="en-NZ" dirty="0" smtClean="0"/>
              <a:t>Bi-cultural commitments and dimensions to teaching in Aotearoa New Zealand</a:t>
            </a:r>
            <a:endParaRPr lang="en-NZ"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i="1" dirty="0" smtClean="0">
                <a:solidFill>
                  <a:srgbClr val="00B050"/>
                </a:solidFill>
              </a:rPr>
              <a:t>Ka Hikitia - Managing for Success: The </a:t>
            </a:r>
            <a:r>
              <a:rPr lang="en-US" sz="3600" b="1" i="1" dirty="0" err="1" smtClean="0">
                <a:solidFill>
                  <a:srgbClr val="00B050"/>
                </a:solidFill>
              </a:rPr>
              <a:t>Māori</a:t>
            </a:r>
            <a:r>
              <a:rPr lang="en-US" sz="3600" b="1" i="1" dirty="0" smtClean="0">
                <a:solidFill>
                  <a:srgbClr val="00B050"/>
                </a:solidFill>
              </a:rPr>
              <a:t> Education Strategy</a:t>
            </a:r>
            <a:endParaRPr lang="en-NZ" sz="3600" i="1" dirty="0">
              <a:solidFill>
                <a:srgbClr val="00B050"/>
              </a:solidFill>
            </a:endParaRPr>
          </a:p>
        </p:txBody>
      </p:sp>
      <p:sp>
        <p:nvSpPr>
          <p:cNvPr id="3" name="Content Placeholder 2"/>
          <p:cNvSpPr>
            <a:spLocks noGrp="1"/>
          </p:cNvSpPr>
          <p:nvPr>
            <p:ph idx="1"/>
          </p:nvPr>
        </p:nvSpPr>
        <p:spPr/>
        <p:txBody>
          <a:bodyPr/>
          <a:lstStyle/>
          <a:p>
            <a:r>
              <a:rPr lang="en-NZ" sz="2800" dirty="0" err="1" smtClean="0"/>
              <a:t>Māori</a:t>
            </a:r>
            <a:r>
              <a:rPr lang="en-NZ" sz="2800" dirty="0" smtClean="0"/>
              <a:t> students enjoy and achieve educational success as </a:t>
            </a:r>
            <a:r>
              <a:rPr lang="en-NZ" sz="2800" dirty="0" err="1" smtClean="0"/>
              <a:t>Māori</a:t>
            </a:r>
            <a:endParaRPr lang="en-NZ" sz="2800" dirty="0" smtClean="0"/>
          </a:p>
          <a:p>
            <a:r>
              <a:rPr lang="en-NZ" dirty="0" smtClean="0"/>
              <a:t> </a:t>
            </a:r>
            <a:r>
              <a:rPr lang="en-NZ" sz="3600" b="1" i="1" cap="small" dirty="0" smtClean="0">
                <a:solidFill>
                  <a:srgbClr val="00B050"/>
                </a:solidFill>
              </a:rPr>
              <a:t>Professional knowledge in practice </a:t>
            </a:r>
            <a:endParaRPr lang="en-NZ" dirty="0" smtClean="0">
              <a:solidFill>
                <a:srgbClr val="00B050"/>
              </a:solidFill>
            </a:endParaRPr>
          </a:p>
          <a:p>
            <a:r>
              <a:rPr lang="en-NZ" sz="2800" dirty="0" smtClean="0"/>
              <a:t>Fully registered teachers make use of their professional knowledge and understanding to build a stimulating, challenging and supportive learning environment that promotes learning and success for all </a:t>
            </a:r>
            <a:r>
              <a:rPr lang="en-NZ" sz="2800" dirty="0" err="1" smtClean="0"/>
              <a:t>ākonga</a:t>
            </a:r>
            <a:r>
              <a:rPr lang="en-NZ" sz="2800" dirty="0" smtClean="0"/>
              <a:t>.</a:t>
            </a:r>
          </a:p>
          <a:p>
            <a:endParaRPr lang="en-NZ"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3132138" y="188913"/>
            <a:ext cx="4608512" cy="1439862"/>
          </a:xfrm>
        </p:spPr>
        <p:txBody>
          <a:bodyPr/>
          <a:lstStyle/>
          <a:p>
            <a:pPr algn="ctr" eaLnBrk="1" hangingPunct="1"/>
            <a:r>
              <a:rPr lang="en-US" sz="4000" b="1" i="1" dirty="0" smtClean="0">
                <a:solidFill>
                  <a:srgbClr val="00B050"/>
                </a:solidFill>
              </a:rPr>
              <a:t>The Treaty of Waitangi </a:t>
            </a:r>
          </a:p>
        </p:txBody>
      </p:sp>
      <p:sp>
        <p:nvSpPr>
          <p:cNvPr id="6147" name="Content Placeholder 2"/>
          <p:cNvSpPr>
            <a:spLocks noGrp="1"/>
          </p:cNvSpPr>
          <p:nvPr>
            <p:ph idx="1"/>
          </p:nvPr>
        </p:nvSpPr>
        <p:spPr>
          <a:xfrm>
            <a:off x="3203575" y="1773238"/>
            <a:ext cx="5040313" cy="4679950"/>
          </a:xfrm>
        </p:spPr>
        <p:txBody>
          <a:bodyPr/>
          <a:lstStyle/>
          <a:p>
            <a:pPr eaLnBrk="1" hangingPunct="1"/>
            <a:r>
              <a:rPr lang="en-US" sz="2600" i="1" dirty="0" smtClean="0"/>
              <a:t>The Espoused Theory </a:t>
            </a:r>
            <a:r>
              <a:rPr lang="en-US" sz="2600" dirty="0" smtClean="0"/>
              <a:t>…</a:t>
            </a:r>
          </a:p>
          <a:p>
            <a:pPr eaLnBrk="1" hangingPunct="1"/>
            <a:r>
              <a:rPr lang="en-US" sz="2600" dirty="0" smtClean="0"/>
              <a:t>the curriculum acknowledges the principles of the Treaty of Waitangi &amp; the bicultural foundations of Aotearoa New Zealand. </a:t>
            </a:r>
          </a:p>
          <a:p>
            <a:pPr eaLnBrk="1" hangingPunct="1"/>
            <a:r>
              <a:rPr lang="en-US" sz="2600" dirty="0" smtClean="0"/>
              <a:t>All students have the opportunity to acquire knowledge of te reo </a:t>
            </a:r>
            <a:r>
              <a:rPr lang="en-US" sz="2600" dirty="0" err="1" smtClean="0"/>
              <a:t>Māori</a:t>
            </a:r>
            <a:r>
              <a:rPr lang="en-US" sz="2600" dirty="0" smtClean="0"/>
              <a:t> me </a:t>
            </a:r>
            <a:r>
              <a:rPr lang="en-US" sz="2600" dirty="0" err="1" smtClean="0"/>
              <a:t>ōna</a:t>
            </a:r>
            <a:r>
              <a:rPr lang="en-US" sz="2600" dirty="0" smtClean="0"/>
              <a:t> tikanga.</a:t>
            </a:r>
          </a:p>
          <a:p>
            <a:pPr eaLnBrk="1" hangingPunct="1"/>
            <a:r>
              <a:rPr lang="en-US" sz="2600" dirty="0" smtClean="0"/>
              <a:t>Respect &amp; inclusion of difference</a:t>
            </a:r>
          </a:p>
        </p:txBody>
      </p:sp>
      <p:pic>
        <p:nvPicPr>
          <p:cNvPr id="6148" name="Picture 5" descr="Marae.tif"/>
          <p:cNvPicPr>
            <a:picLocks noChangeAspect="1"/>
          </p:cNvPicPr>
          <p:nvPr/>
        </p:nvPicPr>
        <p:blipFill>
          <a:blip r:embed="rId3" cstate="print"/>
          <a:srcRect r="21149"/>
          <a:stretch>
            <a:fillRect/>
          </a:stretch>
        </p:blipFill>
        <p:spPr bwMode="auto">
          <a:xfrm>
            <a:off x="-180975" y="0"/>
            <a:ext cx="2952750" cy="6858000"/>
          </a:xfrm>
          <a:prstGeom prst="rect">
            <a:avLst/>
          </a:prstGeom>
          <a:noFill/>
          <a:ln w="9525">
            <a:noFill/>
            <a:miter lim="800000"/>
            <a:headEnd/>
            <a:tailEnd/>
          </a:ln>
        </p:spPr>
      </p:pic>
      <p:sp>
        <p:nvSpPr>
          <p:cNvPr id="5" name="Slide Number Placeholder 4"/>
          <p:cNvSpPr>
            <a:spLocks noGrp="1"/>
          </p:cNvSpPr>
          <p:nvPr>
            <p:ph type="sldNum" sz="quarter" idx="12"/>
          </p:nvPr>
        </p:nvSpPr>
        <p:spPr>
          <a:xfrm>
            <a:off x="179512" y="5949280"/>
            <a:ext cx="503734" cy="648370"/>
          </a:xfrm>
          <a:solidFill>
            <a:schemeClr val="bg1">
              <a:lumMod val="85000"/>
            </a:schemeClr>
          </a:solidFill>
          <a:ln>
            <a:solidFill>
              <a:schemeClr val="tx2">
                <a:lumMod val="75000"/>
              </a:schemeClr>
            </a:solidFill>
          </a:ln>
        </p:spPr>
        <p:txBody>
          <a:bodyPr/>
          <a:lstStyle/>
          <a:p>
            <a:pPr algn="ctr">
              <a:defRPr/>
            </a:pPr>
            <a:fld id="{714AB0E7-189B-44B8-A7D2-7D14AFAFBF0E}" type="slidenum">
              <a:rPr lang="en-NZ" sz="4000" b="1" i="1">
                <a:solidFill>
                  <a:srgbClr val="0070C0"/>
                </a:solidFill>
              </a:rPr>
              <a:pPr algn="ctr">
                <a:defRPr/>
              </a:pPr>
              <a:t>6</a:t>
            </a:fld>
            <a:endParaRPr lang="en-NZ" sz="4000" b="1" i="1" dirty="0">
              <a:solidFill>
                <a:srgbClr val="0070C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NZ" sz="6600" b="1" dirty="0" smtClean="0">
                <a:solidFill>
                  <a:srgbClr val="002060"/>
                </a:solidFill>
              </a:rPr>
              <a:t>Lessons from Research </a:t>
            </a:r>
            <a:endParaRPr lang="en-NZ" sz="6600" b="1" dirty="0">
              <a:solidFill>
                <a:srgbClr val="002060"/>
              </a:solidFill>
            </a:endParaRPr>
          </a:p>
        </p:txBody>
      </p:sp>
      <p:sp>
        <p:nvSpPr>
          <p:cNvPr id="3" name="Subtitle 2"/>
          <p:cNvSpPr>
            <a:spLocks noGrp="1"/>
          </p:cNvSpPr>
          <p:nvPr>
            <p:ph type="subTitle" idx="1"/>
          </p:nvPr>
        </p:nvSpPr>
        <p:spPr/>
        <p:txBody>
          <a:bodyPr/>
          <a:lstStyle/>
          <a:p>
            <a:endParaRPr lang="en-NZ"/>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z="5400" b="1" i="1" dirty="0" smtClean="0">
                <a:solidFill>
                  <a:srgbClr val="00B050"/>
                </a:solidFill>
              </a:rPr>
              <a:t>Culture counts in the Deaf World</a:t>
            </a:r>
            <a:endParaRPr lang="en-NZ" sz="5400" b="1" i="1" dirty="0">
              <a:solidFill>
                <a:srgbClr val="00B050"/>
              </a:solidFill>
            </a:endParaRPr>
          </a:p>
        </p:txBody>
      </p:sp>
      <p:sp>
        <p:nvSpPr>
          <p:cNvPr id="3" name="Content Placeholder 2"/>
          <p:cNvSpPr>
            <a:spLocks noGrp="1"/>
          </p:cNvSpPr>
          <p:nvPr>
            <p:ph idx="1"/>
          </p:nvPr>
        </p:nvSpPr>
        <p:spPr>
          <a:xfrm>
            <a:off x="179388" y="1988839"/>
            <a:ext cx="7772400" cy="3672185"/>
          </a:xfrm>
        </p:spPr>
        <p:txBody>
          <a:bodyPr/>
          <a:lstStyle/>
          <a:p>
            <a:r>
              <a:rPr lang="en-NZ" b="1" dirty="0" smtClean="0"/>
              <a:t>However, whose culture counts?</a:t>
            </a:r>
          </a:p>
          <a:p>
            <a:r>
              <a:rPr lang="en-NZ" b="1" dirty="0" smtClean="0"/>
              <a:t>There is a danger that Deaf and Hearing Impaired adults and students are seen as a homogeneous community. </a:t>
            </a:r>
            <a:endParaRPr lang="en-NZ" b="1" dirty="0" smtClean="0"/>
          </a:p>
          <a:p>
            <a:r>
              <a:rPr lang="en-NZ" b="1" dirty="0" smtClean="0"/>
              <a:t>Who </a:t>
            </a:r>
            <a:r>
              <a:rPr lang="en-NZ" b="1" dirty="0" smtClean="0"/>
              <a:t>gets to be seen or heard</a:t>
            </a:r>
            <a:r>
              <a:rPr lang="en-NZ" b="1" dirty="0" smtClean="0"/>
              <a:t>? Whose cultural knowledge is valued?</a:t>
            </a:r>
            <a:endParaRPr lang="en-NZ" b="1" dirty="0" smtClean="0"/>
          </a:p>
          <a:p>
            <a:pPr>
              <a:buNone/>
            </a:pPr>
            <a:endParaRPr lang="en-NZ"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700808"/>
            <a:ext cx="8281045" cy="1777405"/>
          </a:xfrm>
        </p:spPr>
        <p:txBody>
          <a:bodyPr/>
          <a:lstStyle/>
          <a:p>
            <a:pPr algn="ct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4000" i="1" dirty="0" smtClean="0">
                <a:solidFill>
                  <a:schemeClr val="tx2"/>
                </a:solidFill>
              </a:rPr>
              <a:t>“Across the Deaf world there are concerns about growing powerful elites of Deaf communities that assume authority to speak for all from a platform of ‘‘universal’’ experience (Smiler &amp; McKee, 2006, p.93)”.</a:t>
            </a:r>
            <a:r>
              <a:rPr lang="en-US" sz="3600" i="1" dirty="0" smtClean="0"/>
              <a:t/>
            </a:r>
            <a:br>
              <a:rPr lang="en-US" sz="3600" i="1" dirty="0" smtClean="0"/>
            </a:br>
            <a:r>
              <a:rPr lang="en-NZ" sz="3600" i="1" dirty="0" smtClean="0"/>
              <a:t> </a:t>
            </a:r>
            <a:br>
              <a:rPr lang="en-NZ" sz="3600" i="1" dirty="0" smtClean="0"/>
            </a:br>
            <a:endParaRPr lang="en-NZ" sz="3200" b="1" dirty="0"/>
          </a:p>
        </p:txBody>
      </p:sp>
      <p:sp>
        <p:nvSpPr>
          <p:cNvPr id="3" name="Subtitle 2"/>
          <p:cNvSpPr>
            <a:spLocks noGrp="1"/>
          </p:cNvSpPr>
          <p:nvPr>
            <p:ph type="subTitle" idx="1"/>
          </p:nvPr>
        </p:nvSpPr>
        <p:spPr>
          <a:xfrm flipV="1">
            <a:off x="1878013" y="5516562"/>
            <a:ext cx="6400800" cy="72677"/>
          </a:xfrm>
        </p:spPr>
        <p:txBody>
          <a:bodyPr/>
          <a:lstStyle/>
          <a:p>
            <a:r>
              <a:rPr lang="en-NZ" dirty="0" smtClean="0"/>
              <a:t> </a:t>
            </a:r>
            <a:endParaRPr lang="en-NZ"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pt - template">
  <a:themeElements>
    <a:clrScheme name="ppt -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pt - templat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ea typeface="ＭＳ Ｐゴシック"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ea typeface="ＭＳ Ｐゴシック" pitchFamily="34" charset="-128"/>
          </a:defRPr>
        </a:defPPr>
      </a:lstStyle>
    </a:lnDef>
  </a:objectDefaults>
  <a:extraClrSchemeLst>
    <a:extraClrScheme>
      <a:clrScheme name="ppt -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 -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 -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 -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 -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 -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 - templa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 -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 -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 -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 -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 -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2316</TotalTime>
  <Words>3255</Words>
  <Application>Microsoft Office PowerPoint</Application>
  <PresentationFormat>On-screen Show (4:3)</PresentationFormat>
  <Paragraphs>219</Paragraphs>
  <Slides>34</Slides>
  <Notes>13</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ppt - template</vt:lpstr>
      <vt:lpstr>Slide 1</vt:lpstr>
      <vt:lpstr>Slide 2</vt:lpstr>
      <vt:lpstr>Key questions</vt:lpstr>
      <vt:lpstr>Culture counts!</vt:lpstr>
      <vt:lpstr>Ka Hikitia - Managing for Success: The Māori Education Strategy</vt:lpstr>
      <vt:lpstr>The Treaty of Waitangi </vt:lpstr>
      <vt:lpstr>Lessons from Research </vt:lpstr>
      <vt:lpstr>Culture counts in the Deaf World</vt:lpstr>
      <vt:lpstr>    “Across the Deaf world there are concerns about growing powerful elites of Deaf communities that assume authority to speak for all from a platform of ‘‘universal’’ experience (Smiler &amp; McKee, 2006, p.93)”.   </vt:lpstr>
      <vt:lpstr>            Māori Deaf people’s perceptions of identity are shaped by their socialization into the Deaf-world, Te Ao Māori (Māori world), and Pākehā dominated schools within New Zealand society.   “Deaf Māori suffer on two levels because of their dual status of being both Deaf and Māori. To be able to fully exercise their tino rangatiratanga [self-determination] there must be acknowledgement of this dual status and changes put in place to enable Deaf Maori to fulfill their aspirations in both the Maori and the Deaf communities where their two cultures will be recognized and validated” (AKO Ltd. 1995, p. 39, cited in Smiler &amp; McKee, 2006, p.95)</vt:lpstr>
      <vt:lpstr> The importance of recognizing Māori Deaf participant’s multiple and fluid identities (Smiler &amp; McKee, 2006)</vt:lpstr>
      <vt:lpstr>Slide 12</vt:lpstr>
      <vt:lpstr>Lessons from Research  </vt:lpstr>
      <vt:lpstr>Te Kotahitanga: Bishop et al </vt:lpstr>
      <vt:lpstr>The Effective Teaching Profile</vt:lpstr>
      <vt:lpstr> Evidence from Research   </vt:lpstr>
      <vt:lpstr>Key Findings (Interview data)</vt:lpstr>
      <vt:lpstr>Investigating Au / Teacher attitudes and expectations</vt:lpstr>
      <vt:lpstr>Manākitanga – Caring for students as culturally located individuals</vt:lpstr>
      <vt:lpstr>Investigating pedagogies ‘whānau’</vt:lpstr>
      <vt:lpstr>A whānau of learning</vt:lpstr>
      <vt:lpstr>The need for data / Evidence based practices</vt:lpstr>
      <vt:lpstr>Lessons from research (3)</vt:lpstr>
      <vt:lpstr>Key Findings (Observational data)</vt:lpstr>
      <vt:lpstr>Slide 25</vt:lpstr>
      <vt:lpstr>Slide 26</vt:lpstr>
      <vt:lpstr>Slide 27</vt:lpstr>
      <vt:lpstr>Slide 28</vt:lpstr>
      <vt:lpstr>Partnership approaches count!</vt:lpstr>
      <vt:lpstr> Māori traditional icons such as school marae and wharenui were viewed as important: </vt:lpstr>
      <vt:lpstr>Discussion</vt:lpstr>
      <vt:lpstr>Slide 32</vt:lpstr>
      <vt:lpstr>Acknowledgements</vt:lpstr>
      <vt:lpstr>References</vt:lpstr>
    </vt:vector>
  </TitlesOfParts>
  <Company>Victoria University of Wellington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Anne Hynds</cp:lastModifiedBy>
  <cp:revision>291</cp:revision>
  <dcterms:created xsi:type="dcterms:W3CDTF">2009-02-20T02:58:46Z</dcterms:created>
  <dcterms:modified xsi:type="dcterms:W3CDTF">2013-04-18T01:29:24Z</dcterms:modified>
</cp:coreProperties>
</file>